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59" r:id="rId6"/>
    <p:sldId id="274" r:id="rId7"/>
    <p:sldId id="261" r:id="rId8"/>
    <p:sldId id="262" r:id="rId9"/>
    <p:sldId id="263" r:id="rId10"/>
    <p:sldId id="264" r:id="rId11"/>
    <p:sldId id="271" r:id="rId1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AB9A-787E-4897-A80D-486F4CCB30D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E849-6D34-4642-9AE0-96F39721EE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1754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AB9A-787E-4897-A80D-486F4CCB30D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E849-6D34-4642-9AE0-96F39721EE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64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AB9A-787E-4897-A80D-486F4CCB30D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E849-6D34-4642-9AE0-96F39721EE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45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AB9A-787E-4897-A80D-486F4CCB30D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E849-6D34-4642-9AE0-96F39721EE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0325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AB9A-787E-4897-A80D-486F4CCB30D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E849-6D34-4642-9AE0-96F39721EE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1373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AB9A-787E-4897-A80D-486F4CCB30D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E849-6D34-4642-9AE0-96F39721EE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0087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AB9A-787E-4897-A80D-486F4CCB30D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E849-6D34-4642-9AE0-96F39721EE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7396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AB9A-787E-4897-A80D-486F4CCB30D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E849-6D34-4642-9AE0-96F39721EE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2470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AB9A-787E-4897-A80D-486F4CCB30D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E849-6D34-4642-9AE0-96F39721EE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315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AB9A-787E-4897-A80D-486F4CCB30D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E849-6D34-4642-9AE0-96F39721EE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4006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AB9A-787E-4897-A80D-486F4CCB30D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3E849-6D34-4642-9AE0-96F39721EE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9120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0AB9A-787E-4897-A80D-486F4CCB30D3}" type="datetimeFigureOut">
              <a:rPr lang="ko-KR" altLang="en-US" smtClean="0"/>
              <a:t>2021-11-30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3E849-6D34-4642-9AE0-96F39721EE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7595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622743"/>
            <a:ext cx="9144000" cy="2387600"/>
          </a:xfrm>
        </p:spPr>
        <p:txBody>
          <a:bodyPr>
            <a:normAutofit/>
          </a:bodyPr>
          <a:lstStyle/>
          <a:p>
            <a:r>
              <a:rPr lang="ko-KR" altLang="en-US" sz="6600" b="1" dirty="0" smtClean="0"/>
              <a:t>고별 세미나</a:t>
            </a:r>
            <a:endParaRPr lang="ko-KR" altLang="en-US" sz="6600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dirty="0" smtClean="0"/>
              <a:t>경영학부 </a:t>
            </a:r>
            <a:r>
              <a:rPr lang="ko-KR" altLang="en-US" dirty="0" err="1" smtClean="0"/>
              <a:t>윤평식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900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30047"/>
            <a:ext cx="9193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미래</a:t>
            </a:r>
            <a:r>
              <a:rPr lang="en-US" altLang="ko-KR" sz="2400" b="1" dirty="0" smtClean="0"/>
              <a:t>                                                                             </a:t>
            </a:r>
            <a:endParaRPr lang="ko-KR" altLang="en-US" sz="2400" b="1" dirty="0"/>
          </a:p>
        </p:txBody>
      </p:sp>
      <p:cxnSp>
        <p:nvCxnSpPr>
          <p:cNvPr id="3" name="직선 연결선 2"/>
          <p:cNvCxnSpPr/>
          <p:nvPr/>
        </p:nvCxnSpPr>
        <p:spPr>
          <a:xfrm>
            <a:off x="755576" y="870876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 3"/>
          <p:cNvCxnSpPr/>
          <p:nvPr/>
        </p:nvCxnSpPr>
        <p:spPr>
          <a:xfrm>
            <a:off x="755576" y="6311714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911552" y="1577722"/>
            <a:ext cx="754244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ko-KR" sz="2400" dirty="0" smtClean="0"/>
          </a:p>
          <a:p>
            <a:r>
              <a:rPr lang="en-US" altLang="ko-KR" sz="2400" dirty="0" smtClean="0">
                <a:latin typeface="Agency FB" panose="020B0503020202020204" pitchFamily="34" charset="0"/>
              </a:rPr>
              <a:t>• </a:t>
            </a:r>
            <a:r>
              <a:rPr lang="ko-KR" altLang="en-US" sz="2400" dirty="0" smtClean="0">
                <a:latin typeface="+mn-ea"/>
                <a:cs typeface="함초롬바탕" panose="02030604000101010101" pitchFamily="18" charset="-127"/>
              </a:rPr>
              <a:t>기업의 자금조달에 대한 연구 </a:t>
            </a:r>
            <a:r>
              <a:rPr lang="en-US" altLang="ko-KR" sz="2400" dirty="0" smtClean="0">
                <a:latin typeface="+mn-ea"/>
                <a:cs typeface="함초롬바탕" panose="02030604000101010101" pitchFamily="18" charset="-127"/>
              </a:rPr>
              <a:t>(</a:t>
            </a:r>
            <a:r>
              <a:rPr lang="ko-KR" altLang="en-US" sz="2400" dirty="0" smtClean="0">
                <a:latin typeface="+mn-ea"/>
                <a:cs typeface="함초롬바탕" panose="02030604000101010101" pitchFamily="18" charset="-127"/>
              </a:rPr>
              <a:t>유상증자</a:t>
            </a:r>
            <a:r>
              <a:rPr lang="en-US" altLang="ko-KR" sz="2400" dirty="0" smtClean="0">
                <a:latin typeface="+mn-ea"/>
                <a:cs typeface="함초롬바탕" panose="02030604000101010101" pitchFamily="18" charset="-127"/>
              </a:rPr>
              <a:t>, CB, BW </a:t>
            </a:r>
            <a:r>
              <a:rPr lang="ko-KR" altLang="en-US" sz="2400" dirty="0" smtClean="0">
                <a:latin typeface="+mn-ea"/>
                <a:cs typeface="함초롬바탕" panose="02030604000101010101" pitchFamily="18" charset="-127"/>
              </a:rPr>
              <a:t>등</a:t>
            </a:r>
            <a:r>
              <a:rPr lang="en-US" altLang="ko-KR" sz="2400" dirty="0" smtClean="0">
                <a:latin typeface="+mn-ea"/>
                <a:cs typeface="함초롬바탕" panose="02030604000101010101" pitchFamily="18" charset="-127"/>
              </a:rPr>
              <a:t>)</a:t>
            </a:r>
          </a:p>
          <a:p>
            <a:endParaRPr lang="en-US" altLang="ko-KR" sz="2400" dirty="0">
              <a:latin typeface="Agency FB" panose="020B0503020202020204" pitchFamily="34" charset="0"/>
            </a:endParaRPr>
          </a:p>
          <a:p>
            <a:r>
              <a:rPr lang="en-US" altLang="ko-KR" sz="2400" dirty="0" smtClean="0">
                <a:latin typeface="Agency FB" panose="020B0503020202020204" pitchFamily="34" charset="0"/>
              </a:rPr>
              <a:t>• </a:t>
            </a:r>
            <a:r>
              <a:rPr lang="ko-KR" altLang="en-US" sz="2400" dirty="0" smtClean="0">
                <a:latin typeface="Agency FB" panose="020B0503020202020204" pitchFamily="34" charset="0"/>
              </a:rPr>
              <a:t>집필</a:t>
            </a:r>
            <a:endParaRPr lang="en-US" altLang="ko-KR" sz="1000" dirty="0" smtClean="0">
              <a:latin typeface="Agency FB" panose="020B0503020202020204" pitchFamily="34" charset="0"/>
            </a:endParaRPr>
          </a:p>
          <a:p>
            <a:endParaRPr lang="en-US" altLang="ko-KR" sz="2400" dirty="0">
              <a:latin typeface="Agency FB" panose="020B0503020202020204" pitchFamily="34" charset="0"/>
            </a:endParaRPr>
          </a:p>
          <a:p>
            <a:r>
              <a:rPr lang="en-US" altLang="ko-KR" sz="2400" dirty="0">
                <a:latin typeface="Agency FB" panose="020B0503020202020204" pitchFamily="34" charset="0"/>
              </a:rPr>
              <a:t>• </a:t>
            </a:r>
            <a:r>
              <a:rPr lang="ko-KR" altLang="en-US" sz="2400" dirty="0" err="1" smtClean="0">
                <a:latin typeface="Agency FB" panose="020B0503020202020204" pitchFamily="34" charset="0"/>
              </a:rPr>
              <a:t>윤주부</a:t>
            </a:r>
            <a:endParaRPr lang="en-US" altLang="ko-KR" sz="2400" dirty="0" smtClean="0">
              <a:latin typeface="Agency FB" panose="020B0503020202020204" pitchFamily="34" charset="0"/>
            </a:endParaRPr>
          </a:p>
          <a:p>
            <a:r>
              <a:rPr lang="en-US" altLang="ko-KR" sz="2400" dirty="0">
                <a:latin typeface="Agency FB" panose="020B0503020202020204" pitchFamily="34" charset="0"/>
              </a:rPr>
              <a:t> </a:t>
            </a:r>
            <a:endParaRPr lang="en-US" altLang="ko-KR" sz="2400" dirty="0" smtClean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30047"/>
            <a:ext cx="4761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가장 자랑스럽게 생각하는 일은</a:t>
            </a:r>
            <a:r>
              <a:rPr lang="en-US" altLang="ko-KR" sz="2400" b="1" dirty="0" smtClean="0"/>
              <a:t>? </a:t>
            </a:r>
            <a:endParaRPr lang="ko-KR" altLang="en-US" sz="2400" b="1" dirty="0"/>
          </a:p>
        </p:txBody>
      </p:sp>
      <p:cxnSp>
        <p:nvCxnSpPr>
          <p:cNvPr id="3" name="직선 연결선 2"/>
          <p:cNvCxnSpPr/>
          <p:nvPr/>
        </p:nvCxnSpPr>
        <p:spPr>
          <a:xfrm>
            <a:off x="755576" y="870876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 3"/>
          <p:cNvCxnSpPr/>
          <p:nvPr/>
        </p:nvCxnSpPr>
        <p:spPr>
          <a:xfrm>
            <a:off x="755576" y="6311714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258683" y="1332541"/>
            <a:ext cx="116097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9900" dirty="0" smtClean="0">
                <a:solidFill>
                  <a:srgbClr val="FF0000"/>
                </a:solidFill>
              </a:rPr>
              <a:t>?</a:t>
            </a:r>
            <a:endParaRPr lang="ko-KR" altLang="en-US" sz="19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61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430047"/>
            <a:ext cx="909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현재</a:t>
            </a:r>
            <a:r>
              <a:rPr lang="en-US" altLang="ko-KR" sz="2400" b="1" dirty="0" smtClean="0"/>
              <a:t> </a:t>
            </a:r>
            <a:endParaRPr lang="ko-KR" altLang="en-US" sz="2400" b="1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755576" y="870876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755576" y="6311714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887" y="1097262"/>
            <a:ext cx="9926424" cy="482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35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83568" y="43004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인연</a:t>
            </a:r>
            <a:endParaRPr lang="ko-KR" altLang="en-US" sz="2400" b="1" dirty="0"/>
          </a:p>
        </p:txBody>
      </p:sp>
      <p:cxnSp>
        <p:nvCxnSpPr>
          <p:cNvPr id="8" name="직선 연결선 7"/>
          <p:cNvCxnSpPr/>
          <p:nvPr/>
        </p:nvCxnSpPr>
        <p:spPr>
          <a:xfrm>
            <a:off x="755576" y="870876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755576" y="6311714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235322" y="1404594"/>
            <a:ext cx="905446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/>
              <a:t>연세대 </a:t>
            </a:r>
            <a:r>
              <a:rPr lang="en-US" altLang="ko-KR" sz="2000" dirty="0" smtClean="0">
                <a:sym typeface="Wingdings" panose="05000000000000000000" pitchFamily="2" charset="2"/>
              </a:rPr>
              <a:t> </a:t>
            </a:r>
            <a:r>
              <a:rPr lang="ko-KR" altLang="en-US" sz="2000" dirty="0" smtClean="0">
                <a:sym typeface="Wingdings" panose="05000000000000000000" pitchFamily="2" charset="2"/>
              </a:rPr>
              <a:t>캐나다 </a:t>
            </a:r>
            <a:r>
              <a:rPr lang="en-US" altLang="ko-KR" sz="2000" dirty="0" smtClean="0">
                <a:sym typeface="Wingdings" panose="05000000000000000000" pitchFamily="2" charset="2"/>
              </a:rPr>
              <a:t>York University   University of Texas at Austin   </a:t>
            </a:r>
            <a:r>
              <a:rPr lang="ko-KR" altLang="en-US" sz="2000" dirty="0" smtClean="0">
                <a:sym typeface="Wingdings" panose="05000000000000000000" pitchFamily="2" charset="2"/>
              </a:rPr>
              <a:t>충남대</a:t>
            </a:r>
            <a:endParaRPr lang="en-US" altLang="ko-KR" sz="2000" dirty="0" smtClean="0">
              <a:sym typeface="Wingdings" panose="05000000000000000000" pitchFamily="2" charset="2"/>
            </a:endParaRPr>
          </a:p>
          <a:p>
            <a:endParaRPr lang="en-US" altLang="ko-KR" sz="2000" dirty="0">
              <a:sym typeface="Wingdings" panose="05000000000000000000" pitchFamily="2" charset="2"/>
            </a:endParaRPr>
          </a:p>
          <a:p>
            <a:endParaRPr lang="en-US" altLang="ko-KR" sz="2000" dirty="0" smtClean="0">
              <a:sym typeface="Wingdings" panose="05000000000000000000" pitchFamily="2" charset="2"/>
            </a:endParaRPr>
          </a:p>
          <a:p>
            <a:r>
              <a:rPr lang="ko-KR" altLang="en-US" sz="2000" dirty="0" smtClean="0">
                <a:sym typeface="Wingdings" panose="05000000000000000000" pitchFamily="2" charset="2"/>
              </a:rPr>
              <a:t>주요 사건 세 가지</a:t>
            </a:r>
            <a:endParaRPr lang="en-US" altLang="ko-KR" sz="2000" dirty="0" smtClean="0">
              <a:sym typeface="Wingdings" panose="05000000000000000000" pitchFamily="2" charset="2"/>
            </a:endParaRPr>
          </a:p>
          <a:p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smtClean="0">
                <a:sym typeface="Wingdings" panose="05000000000000000000" pitchFamily="2" charset="2"/>
              </a:rPr>
              <a:t>1. </a:t>
            </a:r>
            <a:r>
              <a:rPr lang="en-US" altLang="ko-KR" sz="2000" dirty="0" err="1" smtClean="0">
                <a:sym typeface="Wingdings" panose="05000000000000000000" pitchFamily="2" charset="2"/>
              </a:rPr>
              <a:t>Yonsei</a:t>
            </a:r>
            <a:r>
              <a:rPr lang="en-US" altLang="ko-KR" sz="2000" dirty="0" smtClean="0">
                <a:sym typeface="Wingdings" panose="05000000000000000000" pitchFamily="2" charset="2"/>
              </a:rPr>
              <a:t> Univ. versus Korea Univ. (1972)</a:t>
            </a:r>
          </a:p>
          <a:p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smtClean="0">
                <a:sym typeface="Wingdings" panose="05000000000000000000" pitchFamily="2" charset="2"/>
              </a:rPr>
              <a:t>2. Finance versus Accounting (1986)</a:t>
            </a:r>
          </a:p>
          <a:p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smtClean="0">
                <a:sym typeface="Wingdings" panose="05000000000000000000" pitchFamily="2" charset="2"/>
              </a:rPr>
              <a:t>3. Job market in Korea versus in US (1995)</a:t>
            </a:r>
            <a:endParaRPr lang="en-US" altLang="ko-KR" sz="2000" dirty="0"/>
          </a:p>
          <a:p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7748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30047"/>
            <a:ext cx="11112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과거</a:t>
            </a:r>
            <a:r>
              <a:rPr lang="en-US" altLang="ko-KR" sz="2400" b="1" dirty="0" smtClean="0"/>
              <a:t> (1)                                                                       </a:t>
            </a:r>
            <a:r>
              <a:rPr lang="ko-KR" altLang="en-US" sz="2400" b="1" dirty="0" smtClean="0"/>
              <a:t>학위논문 게재</a:t>
            </a:r>
            <a:r>
              <a:rPr lang="en-US" altLang="ko-KR" sz="2400" b="1" dirty="0" smtClean="0"/>
              <a:t> </a:t>
            </a:r>
            <a:endParaRPr lang="ko-KR" altLang="en-US" sz="2400" b="1" dirty="0"/>
          </a:p>
        </p:txBody>
      </p:sp>
      <p:cxnSp>
        <p:nvCxnSpPr>
          <p:cNvPr id="3" name="직선 연결선 2"/>
          <p:cNvCxnSpPr/>
          <p:nvPr/>
        </p:nvCxnSpPr>
        <p:spPr>
          <a:xfrm>
            <a:off x="755576" y="870876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 3"/>
          <p:cNvCxnSpPr/>
          <p:nvPr/>
        </p:nvCxnSpPr>
        <p:spPr>
          <a:xfrm>
            <a:off x="755576" y="6311714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59445" y="1621410"/>
            <a:ext cx="10604121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/>
              <a:t>박사학위 논문 </a:t>
            </a:r>
            <a:r>
              <a:rPr lang="en-US" altLang="ko-KR" sz="2000" dirty="0" smtClean="0"/>
              <a:t>(1993)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“Essays on the Information Content of Dividend Announcements: </a:t>
            </a:r>
          </a:p>
          <a:p>
            <a:r>
              <a:rPr lang="en-US" altLang="ko-KR" sz="2000" dirty="0"/>
              <a:t> </a:t>
            </a:r>
            <a:r>
              <a:rPr lang="en-US" altLang="ko-KR" sz="2000" dirty="0" smtClean="0"/>
              <a:t>                            An Empirical Study</a:t>
            </a:r>
          </a:p>
          <a:p>
            <a:endParaRPr lang="en-US" altLang="ko-KR" sz="2000" dirty="0"/>
          </a:p>
          <a:p>
            <a:r>
              <a:rPr lang="en-US" altLang="ko-KR" sz="2000" dirty="0" smtClean="0"/>
              <a:t>Signaling, Investment Opportunities, and Dividend Announcements,</a:t>
            </a:r>
          </a:p>
          <a:p>
            <a:r>
              <a:rPr lang="en-US" altLang="ko-KR" sz="2000" i="1" dirty="0" smtClean="0"/>
              <a:t>Review of Financial Studies</a:t>
            </a:r>
            <a:r>
              <a:rPr lang="en-US" altLang="ko-KR" sz="2000" dirty="0" smtClean="0"/>
              <a:t>, 1995, Vol. 8, No. 4, pp 995-1018. </a:t>
            </a:r>
          </a:p>
          <a:p>
            <a:endParaRPr lang="en-US" altLang="ko-KR" sz="2000" dirty="0" smtClean="0"/>
          </a:p>
          <a:p>
            <a:endParaRPr lang="en-US" altLang="ko-KR" sz="2000" dirty="0"/>
          </a:p>
          <a:p>
            <a:r>
              <a:rPr lang="en-US" altLang="ko-KR" sz="2000" dirty="0" smtClean="0"/>
              <a:t>International Library of Critical Writings in Financial Economics</a:t>
            </a:r>
            <a:r>
              <a:rPr lang="ko-KR" altLang="en-US" sz="2000" dirty="0" smtClean="0"/>
              <a:t>에 포함됨</a:t>
            </a:r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/>
          </a:p>
          <a:p>
            <a:r>
              <a:rPr lang="en-US" altLang="ko-KR" sz="2000" dirty="0" smtClean="0"/>
              <a:t>Finance textbook</a:t>
            </a:r>
            <a:r>
              <a:rPr lang="ko-KR" altLang="en-US" sz="2000" dirty="0" smtClean="0"/>
              <a:t>인 </a:t>
            </a:r>
            <a:r>
              <a:rPr lang="en-US" altLang="ko-KR" sz="2000" dirty="0" smtClean="0"/>
              <a:t>Advanced Corporate Finance: Policies and Strategies</a:t>
            </a:r>
            <a:r>
              <a:rPr lang="ko-KR" altLang="en-US" sz="2000" dirty="0" smtClean="0"/>
              <a:t>에 논문이 인용됨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446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연결선 2"/>
          <p:cNvCxnSpPr/>
          <p:nvPr/>
        </p:nvCxnSpPr>
        <p:spPr>
          <a:xfrm>
            <a:off x="755576" y="870876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 3"/>
          <p:cNvCxnSpPr/>
          <p:nvPr/>
        </p:nvCxnSpPr>
        <p:spPr>
          <a:xfrm>
            <a:off x="755576" y="6311714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직사각형 4"/>
          <p:cNvSpPr/>
          <p:nvPr/>
        </p:nvSpPr>
        <p:spPr>
          <a:xfrm>
            <a:off x="3554252" y="1520369"/>
            <a:ext cx="1668544" cy="5750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재무관리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333630" y="2893194"/>
            <a:ext cx="1668544" cy="5750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투자론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74931" y="4058695"/>
            <a:ext cx="1880984" cy="5750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err="1" smtClean="0">
                <a:solidFill>
                  <a:srgbClr val="FF0000"/>
                </a:solidFill>
              </a:rPr>
              <a:t>파생상품론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591948" y="4867026"/>
            <a:ext cx="1865272" cy="5750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err="1" smtClean="0">
                <a:solidFill>
                  <a:srgbClr val="FF0000"/>
                </a:solidFill>
              </a:rPr>
              <a:t>리스크관리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684839" y="1466848"/>
            <a:ext cx="1865272" cy="5750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채권투자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806011" y="4095633"/>
            <a:ext cx="1865272" cy="5750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차익거래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7475" y="1392519"/>
            <a:ext cx="32608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smtClean="0"/>
              <a:t>재무관리</a:t>
            </a:r>
            <a:endParaRPr lang="en-US" altLang="ko-KR" dirty="0" smtClean="0"/>
          </a:p>
          <a:p>
            <a:r>
              <a:rPr lang="en-US" altLang="ko-KR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smtClean="0"/>
              <a:t>재무관리의 </a:t>
            </a:r>
            <a:r>
              <a:rPr lang="ko-KR" altLang="en-US" dirty="0" err="1" smtClean="0"/>
              <a:t>개념원리와</a:t>
            </a:r>
            <a:r>
              <a:rPr lang="ko-KR" altLang="en-US" dirty="0" smtClean="0"/>
              <a:t> 연습</a:t>
            </a:r>
            <a:endParaRPr lang="en-US" altLang="ko-KR" dirty="0" smtClean="0"/>
          </a:p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smtClean="0"/>
              <a:t>재무관리</a:t>
            </a:r>
            <a:r>
              <a:rPr lang="en-US" altLang="ko-KR" dirty="0" smtClean="0"/>
              <a:t>(</a:t>
            </a:r>
            <a:r>
              <a:rPr lang="ko-KR" altLang="en-US" dirty="0" smtClean="0"/>
              <a:t>역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6364" y="2791025"/>
            <a:ext cx="18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smtClean="0"/>
              <a:t>투자론</a:t>
            </a:r>
            <a:endParaRPr lang="en-US" altLang="ko-KR" dirty="0" smtClean="0"/>
          </a:p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err="1" smtClean="0"/>
              <a:t>핵심투자론</a:t>
            </a:r>
            <a:endParaRPr lang="en-US" altLang="ko-KR" dirty="0" smtClean="0"/>
          </a:p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err="1" smtClean="0"/>
              <a:t>가치평가론</a:t>
            </a:r>
            <a:r>
              <a:rPr lang="en-US" altLang="ko-KR" dirty="0" smtClean="0"/>
              <a:t>(</a:t>
            </a:r>
            <a:r>
              <a:rPr lang="ko-KR" altLang="en-US" dirty="0" smtClean="0"/>
              <a:t>역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0511" y="4423825"/>
            <a:ext cx="36327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smtClean="0"/>
              <a:t>선물옵션외환</a:t>
            </a:r>
            <a:endParaRPr lang="en-US" altLang="ko-KR" dirty="0" smtClean="0"/>
          </a:p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smtClean="0"/>
              <a:t>파생상품의 평가와 </a:t>
            </a:r>
            <a:r>
              <a:rPr lang="ko-KR" altLang="en-US" dirty="0" err="1" smtClean="0"/>
              <a:t>헤징전략</a:t>
            </a:r>
            <a:r>
              <a:rPr lang="en-US" altLang="ko-KR" dirty="0" smtClean="0"/>
              <a:t>(</a:t>
            </a:r>
            <a:r>
              <a:rPr lang="ko-KR" altLang="en-US" dirty="0" smtClean="0"/>
              <a:t>역</a:t>
            </a:r>
            <a:r>
              <a:rPr lang="en-US" altLang="ko-KR" dirty="0" smtClean="0"/>
              <a:t>)</a:t>
            </a:r>
          </a:p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smtClean="0"/>
              <a:t>선물옵션투자의 이론과 전략</a:t>
            </a:r>
            <a:r>
              <a:rPr lang="en-US" altLang="ko-KR" dirty="0" smtClean="0"/>
              <a:t>(</a:t>
            </a:r>
            <a:r>
              <a:rPr lang="ko-KR" altLang="en-US" dirty="0" smtClean="0"/>
              <a:t>역</a:t>
            </a:r>
            <a:r>
              <a:rPr lang="en-US" altLang="ko-KR" dirty="0" smtClean="0"/>
              <a:t>)</a:t>
            </a:r>
          </a:p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smtClean="0"/>
              <a:t>파생상품의 원리</a:t>
            </a:r>
            <a:endParaRPr lang="en-US" altLang="ko-KR" dirty="0" smtClean="0"/>
          </a:p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smtClean="0"/>
              <a:t>파생상품의 이해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493992" y="5013353"/>
            <a:ext cx="20842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err="1" smtClean="0"/>
              <a:t>리스크관리</a:t>
            </a:r>
            <a:endParaRPr lang="en-US" altLang="ko-KR" dirty="0" smtClean="0"/>
          </a:p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smtClean="0"/>
              <a:t>시장위험관리</a:t>
            </a:r>
            <a:endParaRPr lang="en-US" altLang="ko-KR" dirty="0" smtClean="0"/>
          </a:p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smtClean="0"/>
              <a:t>신용위험관리</a:t>
            </a:r>
            <a:r>
              <a:rPr lang="en-US" altLang="ko-KR" dirty="0" smtClean="0"/>
              <a:t>(</a:t>
            </a:r>
            <a:r>
              <a:rPr lang="ko-KR" altLang="en-US" dirty="0" smtClean="0"/>
              <a:t>역</a:t>
            </a:r>
            <a:r>
              <a:rPr lang="en-US" altLang="ko-KR" dirty="0" smtClean="0"/>
              <a:t>)</a:t>
            </a:r>
          </a:p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en-US" altLang="ko-KR" dirty="0" smtClean="0"/>
              <a:t>VAR(</a:t>
            </a:r>
            <a:r>
              <a:rPr lang="ko-KR" altLang="en-US" dirty="0" smtClean="0"/>
              <a:t>역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743729" y="4029446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smtClean="0"/>
              <a:t>차익거래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436425" y="2388400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err="1" smtClean="0"/>
              <a:t>금융기관론</a:t>
            </a:r>
            <a:endParaRPr lang="en-US" altLang="ko-KR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8738647" y="1431199"/>
            <a:ext cx="3260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smtClean="0"/>
              <a:t>고정수익증권론</a:t>
            </a:r>
            <a:endParaRPr lang="en-US" altLang="ko-KR" dirty="0" smtClean="0"/>
          </a:p>
          <a:p>
            <a:r>
              <a:rPr lang="en-US" altLang="ko-KR" dirty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smtClean="0"/>
              <a:t>채권의 가치평가와 투자전략</a:t>
            </a:r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7457220" y="2365149"/>
            <a:ext cx="1865272" cy="5750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err="1" smtClean="0">
                <a:solidFill>
                  <a:srgbClr val="FF0000"/>
                </a:solidFill>
              </a:rPr>
              <a:t>금융기관론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457220" y="3140085"/>
            <a:ext cx="1865272" cy="5750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err="1" smtClean="0">
                <a:solidFill>
                  <a:srgbClr val="FF0000"/>
                </a:solidFill>
              </a:rPr>
              <a:t>금융시장론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436425" y="3086596"/>
            <a:ext cx="148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• </a:t>
            </a:r>
            <a:r>
              <a:rPr lang="ko-KR" altLang="en-US" dirty="0" err="1" smtClean="0"/>
              <a:t>금융시장론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3568" y="430047"/>
            <a:ext cx="11022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과거</a:t>
            </a:r>
            <a:r>
              <a:rPr lang="en-US" altLang="ko-KR" sz="2400" b="1" dirty="0" smtClean="0"/>
              <a:t> (2)                                                                        </a:t>
            </a:r>
            <a:r>
              <a:rPr lang="ko-KR" altLang="en-US" sz="2400" b="1" dirty="0" smtClean="0"/>
              <a:t>저서 및 역서</a:t>
            </a:r>
            <a:r>
              <a:rPr lang="en-US" altLang="ko-KR" sz="2400" b="1" dirty="0" smtClean="0"/>
              <a:t> 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56201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/>
        </p:nvCxnSpPr>
        <p:spPr>
          <a:xfrm>
            <a:off x="755576" y="870876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02422" y="430047"/>
            <a:ext cx="10894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과거</a:t>
            </a:r>
            <a:r>
              <a:rPr lang="en-US" altLang="ko-KR" sz="2400" b="1" dirty="0" smtClean="0"/>
              <a:t> (3)                                                                      </a:t>
            </a:r>
            <a:r>
              <a:rPr lang="ko-KR" altLang="en-US" sz="2400" b="1" dirty="0" smtClean="0"/>
              <a:t>미국대학 강의</a:t>
            </a:r>
            <a:endParaRPr lang="ko-KR" altLang="en-US" sz="2400" b="1" dirty="0"/>
          </a:p>
        </p:txBody>
      </p:sp>
      <p:cxnSp>
        <p:nvCxnSpPr>
          <p:cNvPr id="4" name="직선 연결선 3"/>
          <p:cNvCxnSpPr/>
          <p:nvPr/>
        </p:nvCxnSpPr>
        <p:spPr>
          <a:xfrm>
            <a:off x="755576" y="6311714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781666" y="2102178"/>
            <a:ext cx="956717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충남대 부임 이후 </a:t>
            </a:r>
            <a:r>
              <a:rPr lang="en-US" altLang="ko-KR" sz="2400" dirty="0" smtClean="0"/>
              <a:t>University </a:t>
            </a:r>
            <a:r>
              <a:rPr lang="en-US" altLang="ko-KR" sz="2400" dirty="0"/>
              <a:t>of Texas </a:t>
            </a:r>
            <a:r>
              <a:rPr lang="en-US" altLang="ko-KR" sz="2400" dirty="0" err="1"/>
              <a:t>McComb</a:t>
            </a:r>
            <a:r>
              <a:rPr lang="en-US" altLang="ko-KR" sz="2400" dirty="0"/>
              <a:t> Business </a:t>
            </a:r>
            <a:r>
              <a:rPr lang="en-US" altLang="ko-KR" sz="2400" dirty="0" smtClean="0"/>
              <a:t>School</a:t>
            </a:r>
            <a:r>
              <a:rPr lang="ko-KR" altLang="en-US" sz="2400" dirty="0" smtClean="0"/>
              <a:t>에서</a:t>
            </a:r>
            <a:endParaRPr lang="en-US" altLang="ko-KR" sz="2400" dirty="0" smtClean="0"/>
          </a:p>
          <a:p>
            <a:endParaRPr lang="en-US" altLang="ko-KR" sz="2400" dirty="0"/>
          </a:p>
          <a:p>
            <a:r>
              <a:rPr lang="en-US" altLang="ko-KR" sz="2400" dirty="0" smtClean="0"/>
              <a:t>8</a:t>
            </a:r>
            <a:r>
              <a:rPr lang="ko-KR" altLang="en-US" sz="2400" dirty="0" smtClean="0"/>
              <a:t>학기 동안 </a:t>
            </a:r>
            <a:r>
              <a:rPr lang="en-US" altLang="ko-KR" sz="2400" dirty="0" smtClean="0"/>
              <a:t>14 class</a:t>
            </a:r>
            <a:r>
              <a:rPr lang="ko-KR" altLang="en-US" sz="2400" dirty="0" smtClean="0"/>
              <a:t>를</a:t>
            </a:r>
            <a:r>
              <a:rPr lang="en-US" altLang="ko-KR" sz="2400" dirty="0"/>
              <a:t> </a:t>
            </a:r>
            <a:r>
              <a:rPr lang="ko-KR" altLang="en-US" sz="2400" dirty="0" smtClean="0"/>
              <a:t>강의함</a:t>
            </a:r>
            <a:endParaRPr lang="en-US" altLang="ko-KR" sz="2400" dirty="0" smtClean="0"/>
          </a:p>
          <a:p>
            <a:endParaRPr lang="en-US" altLang="ko-KR" sz="2400" dirty="0"/>
          </a:p>
          <a:p>
            <a:r>
              <a:rPr lang="en-US" altLang="ko-KR" sz="2400" dirty="0"/>
              <a:t>	</a:t>
            </a:r>
            <a:r>
              <a:rPr lang="en-US" altLang="ko-KR" sz="2400" dirty="0" smtClean="0"/>
              <a:t>Financial Management</a:t>
            </a:r>
          </a:p>
          <a:p>
            <a:r>
              <a:rPr lang="en-US" altLang="ko-KR" sz="2400" dirty="0"/>
              <a:t>	</a:t>
            </a:r>
            <a:r>
              <a:rPr lang="en-US" altLang="ko-KR" sz="2400" dirty="0" smtClean="0"/>
              <a:t>Advanced Financial Management</a:t>
            </a:r>
          </a:p>
          <a:p>
            <a:r>
              <a:rPr lang="en-US" altLang="ko-KR" sz="2400" dirty="0"/>
              <a:t>	</a:t>
            </a:r>
            <a:r>
              <a:rPr lang="en-US" altLang="ko-KR" sz="2400" dirty="0" smtClean="0"/>
              <a:t>Investment Management</a:t>
            </a:r>
            <a:endParaRPr lang="en-US" altLang="ko-KR" sz="2400" dirty="0"/>
          </a:p>
          <a:p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53966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연결선 2"/>
          <p:cNvCxnSpPr/>
          <p:nvPr/>
        </p:nvCxnSpPr>
        <p:spPr>
          <a:xfrm>
            <a:off x="755576" y="870876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 3"/>
          <p:cNvCxnSpPr/>
          <p:nvPr/>
        </p:nvCxnSpPr>
        <p:spPr>
          <a:xfrm>
            <a:off x="755576" y="6311714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40591" y="1370333"/>
            <a:ext cx="10815781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err="1" smtClean="0"/>
              <a:t>메자닌채권</a:t>
            </a:r>
            <a:r>
              <a:rPr lang="en-US" altLang="ko-KR" sz="2400" b="1" dirty="0" smtClean="0"/>
              <a:t>(CB, BW) </a:t>
            </a:r>
            <a:r>
              <a:rPr lang="ko-KR" altLang="en-US" sz="2400" b="1" dirty="0" smtClean="0"/>
              <a:t>관련 연구</a:t>
            </a:r>
            <a:endParaRPr lang="en-US" altLang="ko-KR" sz="2400" b="1" dirty="0" smtClean="0"/>
          </a:p>
          <a:p>
            <a:endParaRPr lang="en-US" altLang="ko-KR" sz="2000" dirty="0" smtClean="0"/>
          </a:p>
          <a:p>
            <a:r>
              <a:rPr lang="en-US" altLang="ko-KR" sz="2000" dirty="0" smtClean="0">
                <a:latin typeface="Agency FB" panose="020B0503020202020204" pitchFamily="34" charset="0"/>
              </a:rPr>
              <a:t>• </a:t>
            </a:r>
            <a:r>
              <a:rPr lang="ko-KR" altLang="en-US" sz="2000" dirty="0" smtClean="0"/>
              <a:t>분리형 사모 신주인수권부사채 </a:t>
            </a:r>
            <a:r>
              <a:rPr lang="ko-KR" altLang="en-US" sz="2000" dirty="0" err="1" smtClean="0"/>
              <a:t>발행제도의</a:t>
            </a:r>
            <a:r>
              <a:rPr lang="ko-KR" altLang="en-US" sz="2000" dirty="0" smtClean="0"/>
              <a:t> 문제점 </a:t>
            </a:r>
            <a:r>
              <a:rPr lang="en-US" altLang="ko-KR" sz="2000" dirty="0" smtClean="0"/>
              <a:t>(2015, </a:t>
            </a:r>
            <a:r>
              <a:rPr lang="ko-KR" altLang="en-US" sz="2000" dirty="0" smtClean="0"/>
              <a:t>한국증권학회지</a:t>
            </a:r>
            <a:r>
              <a:rPr lang="en-US" altLang="ko-KR" sz="2000" dirty="0" smtClean="0"/>
              <a:t>)</a:t>
            </a:r>
          </a:p>
          <a:p>
            <a:endParaRPr lang="en-US" altLang="ko-KR" sz="1000" dirty="0" smtClean="0"/>
          </a:p>
          <a:p>
            <a:r>
              <a:rPr lang="en-US" altLang="ko-KR" sz="2000" dirty="0" smtClean="0">
                <a:latin typeface="Agency FB" panose="020B0503020202020204" pitchFamily="34" charset="0"/>
              </a:rPr>
              <a:t>• </a:t>
            </a:r>
            <a:r>
              <a:rPr lang="ko-KR" altLang="en-US" sz="2000" dirty="0" smtClean="0"/>
              <a:t>분리형 사모 신주인수권부사채 발행의 장단기 </a:t>
            </a:r>
            <a:r>
              <a:rPr lang="ko-KR" altLang="en-US" sz="2000" dirty="0" err="1" smtClean="0"/>
              <a:t>공시효과에</a:t>
            </a:r>
            <a:r>
              <a:rPr lang="ko-KR" altLang="en-US" sz="2000" dirty="0" smtClean="0"/>
              <a:t> 관한 연구 </a:t>
            </a:r>
            <a:r>
              <a:rPr lang="en-US" altLang="ko-KR" sz="2000" dirty="0" smtClean="0"/>
              <a:t>(2015, </a:t>
            </a:r>
            <a:r>
              <a:rPr lang="ko-KR" altLang="en-US" sz="2000" dirty="0" smtClean="0"/>
              <a:t>한국증권학회지</a:t>
            </a:r>
            <a:r>
              <a:rPr lang="en-US" altLang="ko-KR" sz="2000" dirty="0" smtClean="0"/>
              <a:t>)</a:t>
            </a:r>
          </a:p>
          <a:p>
            <a:endParaRPr lang="en-US" altLang="ko-KR" sz="1000" dirty="0" smtClean="0"/>
          </a:p>
          <a:p>
            <a:r>
              <a:rPr lang="en-US" altLang="ko-KR" sz="2000" dirty="0" smtClean="0">
                <a:latin typeface="Agency FB" panose="020B0503020202020204" pitchFamily="34" charset="0"/>
              </a:rPr>
              <a:t>• </a:t>
            </a:r>
            <a:r>
              <a:rPr lang="ko-KR" altLang="en-US" sz="2000" dirty="0" smtClean="0"/>
              <a:t>신주인수권부사채 발행기업의 이익조정 </a:t>
            </a:r>
            <a:r>
              <a:rPr lang="en-US" altLang="ko-KR" sz="2000" dirty="0" smtClean="0"/>
              <a:t>(2018, </a:t>
            </a:r>
            <a:r>
              <a:rPr lang="ko-KR" altLang="en-US" sz="2000" dirty="0" smtClean="0"/>
              <a:t>회계정보연구</a:t>
            </a:r>
            <a:r>
              <a:rPr lang="en-US" altLang="ko-KR" sz="2000" dirty="0" smtClean="0"/>
              <a:t>)</a:t>
            </a:r>
          </a:p>
          <a:p>
            <a:endParaRPr lang="en-US" altLang="ko-KR" sz="1000" dirty="0" smtClean="0"/>
          </a:p>
          <a:p>
            <a:r>
              <a:rPr lang="en-US" altLang="ko-KR" sz="2000" dirty="0" smtClean="0">
                <a:latin typeface="Agency FB" panose="020B0503020202020204" pitchFamily="34" charset="0"/>
              </a:rPr>
              <a:t>• </a:t>
            </a:r>
            <a:r>
              <a:rPr lang="ko-KR" altLang="en-US" sz="2000" dirty="0" smtClean="0"/>
              <a:t>전환사채발행과 </a:t>
            </a:r>
            <a:r>
              <a:rPr lang="ko-KR" altLang="en-US" sz="2000" dirty="0" err="1" smtClean="0"/>
              <a:t>리픽싱의</a:t>
            </a:r>
            <a:r>
              <a:rPr lang="ko-KR" altLang="en-US" sz="2000" dirty="0" smtClean="0"/>
              <a:t> </a:t>
            </a:r>
            <a:r>
              <a:rPr lang="ko-KR" altLang="en-US" sz="2000" dirty="0" err="1" smtClean="0"/>
              <a:t>공시효과에</a:t>
            </a:r>
            <a:r>
              <a:rPr lang="ko-KR" altLang="en-US" sz="2000" dirty="0" smtClean="0"/>
              <a:t> 관한 연구 </a:t>
            </a:r>
            <a:r>
              <a:rPr lang="en-US" altLang="ko-KR" sz="2000" dirty="0" smtClean="0"/>
              <a:t>(2020, </a:t>
            </a:r>
            <a:r>
              <a:rPr lang="ko-KR" altLang="en-US" sz="2000" dirty="0" smtClean="0"/>
              <a:t>한국증권학회지</a:t>
            </a:r>
            <a:r>
              <a:rPr lang="en-US" altLang="ko-KR" sz="2000" dirty="0" smtClean="0"/>
              <a:t>)</a:t>
            </a:r>
          </a:p>
          <a:p>
            <a:endParaRPr lang="en-US" altLang="ko-KR" sz="1000" dirty="0" smtClean="0"/>
          </a:p>
          <a:p>
            <a:r>
              <a:rPr lang="en-US" altLang="ko-KR" sz="2000" dirty="0" smtClean="0">
                <a:latin typeface="Agency FB" panose="020B0503020202020204" pitchFamily="34" charset="0"/>
              </a:rPr>
              <a:t>• </a:t>
            </a:r>
            <a:r>
              <a:rPr lang="ko-KR" altLang="en-US" sz="2000" dirty="0" smtClean="0"/>
              <a:t>제</a:t>
            </a:r>
            <a:r>
              <a:rPr lang="en-US" altLang="ko-KR" sz="2000" dirty="0" smtClean="0"/>
              <a:t>3</a:t>
            </a:r>
            <a:r>
              <a:rPr lang="ko-KR" altLang="en-US" sz="2000" dirty="0" smtClean="0"/>
              <a:t>자에게 </a:t>
            </a:r>
            <a:r>
              <a:rPr lang="ko-KR" altLang="en-US" sz="2000" dirty="0" err="1" smtClean="0"/>
              <a:t>콜옵션을</a:t>
            </a:r>
            <a:r>
              <a:rPr lang="ko-KR" altLang="en-US" sz="2000" dirty="0" smtClean="0"/>
              <a:t> 부여하는 전환사채의 문제점에 관한 연구 </a:t>
            </a:r>
            <a:r>
              <a:rPr lang="en-US" altLang="ko-KR" sz="2000" dirty="0" smtClean="0"/>
              <a:t>(2020, </a:t>
            </a:r>
            <a:r>
              <a:rPr lang="ko-KR" altLang="en-US" sz="2000" dirty="0" smtClean="0"/>
              <a:t>한국증권학회지</a:t>
            </a:r>
            <a:r>
              <a:rPr lang="en-US" altLang="ko-KR" sz="2000" dirty="0" smtClean="0"/>
              <a:t>)</a:t>
            </a:r>
          </a:p>
          <a:p>
            <a:endParaRPr lang="en-US" altLang="ko-KR" sz="1000" dirty="0" smtClean="0"/>
          </a:p>
          <a:p>
            <a:r>
              <a:rPr lang="en-US" altLang="ko-KR" sz="2000" dirty="0" smtClean="0">
                <a:latin typeface="Agency FB" panose="020B0503020202020204" pitchFamily="34" charset="0"/>
              </a:rPr>
              <a:t>• </a:t>
            </a:r>
            <a:r>
              <a:rPr lang="ko-KR" altLang="en-US" sz="2000" dirty="0" err="1" smtClean="0"/>
              <a:t>콜옵션</a:t>
            </a:r>
            <a:r>
              <a:rPr lang="ko-KR" altLang="en-US" sz="2000" dirty="0" smtClean="0"/>
              <a:t> 전환사채 발행기업의 이익조정 </a:t>
            </a:r>
            <a:r>
              <a:rPr lang="en-US" altLang="ko-KR" sz="2000" dirty="0" smtClean="0"/>
              <a:t>(2020, </a:t>
            </a:r>
            <a:r>
              <a:rPr lang="ko-KR" altLang="en-US" sz="2000" dirty="0" smtClean="0"/>
              <a:t>경영경제연구</a:t>
            </a:r>
            <a:r>
              <a:rPr lang="en-US" altLang="ko-KR" sz="2000" dirty="0" smtClean="0"/>
              <a:t>)</a:t>
            </a:r>
          </a:p>
          <a:p>
            <a:endParaRPr lang="en-US" altLang="ko-KR" sz="1000" dirty="0" smtClean="0"/>
          </a:p>
          <a:p>
            <a:r>
              <a:rPr lang="en-US" altLang="ko-KR" sz="2000" dirty="0">
                <a:latin typeface="Agency FB" panose="020B0503020202020204" pitchFamily="34" charset="0"/>
              </a:rPr>
              <a:t>• </a:t>
            </a:r>
            <a:r>
              <a:rPr lang="ko-KR" altLang="en-US" sz="2000" dirty="0"/>
              <a:t>공모</a:t>
            </a:r>
            <a:r>
              <a:rPr lang="en-US" altLang="ko-KR" sz="2000" dirty="0"/>
              <a:t>BW </a:t>
            </a:r>
            <a:r>
              <a:rPr lang="ko-KR" altLang="en-US" sz="2000" dirty="0" err="1"/>
              <a:t>공시효과와</a:t>
            </a:r>
            <a:r>
              <a:rPr lang="ko-KR" altLang="en-US" sz="2000" dirty="0"/>
              <a:t> 신주인수권증권의 </a:t>
            </a:r>
            <a:r>
              <a:rPr lang="ko-KR" altLang="en-US" sz="2000" dirty="0" err="1"/>
              <a:t>상장효과에</a:t>
            </a:r>
            <a:r>
              <a:rPr lang="ko-KR" altLang="en-US" sz="2000" dirty="0"/>
              <a:t> 관한 </a:t>
            </a:r>
            <a:r>
              <a:rPr lang="ko-KR" altLang="en-US" sz="2000" dirty="0" smtClean="0"/>
              <a:t>연구 </a:t>
            </a:r>
            <a:r>
              <a:rPr lang="en-US" altLang="ko-KR" sz="2000" dirty="0" smtClean="0"/>
              <a:t>(</a:t>
            </a:r>
            <a:r>
              <a:rPr lang="en-US" altLang="ko-KR" sz="2000" dirty="0"/>
              <a:t>2021, </a:t>
            </a:r>
            <a:r>
              <a:rPr lang="ko-KR" altLang="en-US" sz="2000" dirty="0"/>
              <a:t>경영경제연구</a:t>
            </a:r>
            <a:r>
              <a:rPr lang="en-US" altLang="ko-KR" sz="2000" dirty="0" smtClean="0"/>
              <a:t>)</a:t>
            </a:r>
          </a:p>
          <a:p>
            <a:endParaRPr lang="en-US" altLang="ko-KR" sz="1000" dirty="0" smtClean="0"/>
          </a:p>
          <a:p>
            <a:r>
              <a:rPr lang="en-US" altLang="ko-KR" sz="2000" dirty="0">
                <a:latin typeface="Agency FB" panose="020B0503020202020204" pitchFamily="34" charset="0"/>
              </a:rPr>
              <a:t>• </a:t>
            </a:r>
            <a:r>
              <a:rPr lang="ko-KR" altLang="en-US" sz="2000" dirty="0" smtClean="0"/>
              <a:t>신주인수권증권의 가격과 거래량 및 차익거래에 관한 연구 </a:t>
            </a:r>
            <a:r>
              <a:rPr lang="en-US" altLang="ko-KR" sz="2000" dirty="0" smtClean="0"/>
              <a:t>(</a:t>
            </a:r>
            <a:r>
              <a:rPr lang="en-US" altLang="ko-KR" sz="2000" dirty="0"/>
              <a:t>3</a:t>
            </a:r>
            <a:r>
              <a:rPr lang="ko-KR" altLang="en-US" sz="2000" dirty="0" err="1" smtClean="0"/>
              <a:t>차심사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한국증권학회지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430047"/>
            <a:ext cx="10969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과거</a:t>
            </a:r>
            <a:r>
              <a:rPr lang="en-US" altLang="ko-KR" sz="2400" b="1" dirty="0" smtClean="0"/>
              <a:t> (4)                                                                         CB, BW</a:t>
            </a:r>
            <a:r>
              <a:rPr lang="ko-KR" altLang="en-US" sz="2400" b="1" dirty="0" smtClean="0"/>
              <a:t>논문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4609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연결선 2"/>
          <p:cNvCxnSpPr/>
          <p:nvPr/>
        </p:nvCxnSpPr>
        <p:spPr>
          <a:xfrm>
            <a:off x="755576" y="870876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 3"/>
          <p:cNvCxnSpPr/>
          <p:nvPr/>
        </p:nvCxnSpPr>
        <p:spPr>
          <a:xfrm>
            <a:off x="755576" y="6311714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59445" y="1049822"/>
            <a:ext cx="10886313" cy="4924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유상증자</a:t>
            </a:r>
            <a:r>
              <a:rPr lang="en-US" altLang="ko-KR" sz="2400" b="1" dirty="0" smtClean="0"/>
              <a:t> </a:t>
            </a:r>
            <a:r>
              <a:rPr lang="ko-KR" altLang="en-US" sz="2400" b="1" dirty="0" smtClean="0"/>
              <a:t>관련 연구</a:t>
            </a:r>
            <a:endParaRPr lang="en-US" altLang="ko-KR" sz="2400" b="1" dirty="0" smtClean="0"/>
          </a:p>
          <a:p>
            <a:endParaRPr lang="en-US" altLang="ko-KR" sz="2000" dirty="0" smtClean="0"/>
          </a:p>
          <a:p>
            <a:r>
              <a:rPr lang="en-US" altLang="ko-KR" sz="2000" dirty="0" smtClean="0">
                <a:latin typeface="Agency FB" panose="020B0503020202020204" pitchFamily="34" charset="0"/>
              </a:rPr>
              <a:t>• </a:t>
            </a:r>
            <a:r>
              <a:rPr lang="ko-KR" altLang="en-US" sz="2000" dirty="0" smtClean="0"/>
              <a:t>유상증자의 </a:t>
            </a:r>
            <a:r>
              <a:rPr lang="ko-KR" altLang="en-US" sz="2000" dirty="0" err="1" smtClean="0"/>
              <a:t>공시효과에</a:t>
            </a:r>
            <a:r>
              <a:rPr lang="ko-KR" altLang="en-US" sz="2000" dirty="0" smtClean="0"/>
              <a:t> 관한 </a:t>
            </a:r>
            <a:r>
              <a:rPr lang="ko-KR" altLang="en-US" sz="2000" dirty="0" err="1" smtClean="0"/>
              <a:t>재고찰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(2016, </a:t>
            </a:r>
            <a:r>
              <a:rPr lang="ko-KR" altLang="en-US" sz="2000" dirty="0" smtClean="0"/>
              <a:t>한국증권학회지</a:t>
            </a:r>
            <a:r>
              <a:rPr lang="en-US" altLang="ko-KR" sz="2000" dirty="0" smtClean="0"/>
              <a:t>)</a:t>
            </a:r>
          </a:p>
          <a:p>
            <a:endParaRPr lang="en-US" altLang="ko-KR" sz="1000" dirty="0" smtClean="0"/>
          </a:p>
          <a:p>
            <a:r>
              <a:rPr lang="en-US" altLang="ko-KR" sz="2000" dirty="0" smtClean="0">
                <a:latin typeface="Agency FB" panose="020B0503020202020204" pitchFamily="34" charset="0"/>
              </a:rPr>
              <a:t>• </a:t>
            </a:r>
            <a:r>
              <a:rPr lang="ko-KR" altLang="en-US" sz="2000" dirty="0" smtClean="0"/>
              <a:t>일반공모 방식 유상증자의 수익률과 할인율에 관한 연구 </a:t>
            </a:r>
            <a:r>
              <a:rPr lang="en-US" altLang="ko-KR" sz="2000" dirty="0" smtClean="0"/>
              <a:t>(2016, </a:t>
            </a:r>
            <a:r>
              <a:rPr lang="ko-KR" altLang="en-US" sz="2000" dirty="0" smtClean="0"/>
              <a:t>한국증권학회지</a:t>
            </a:r>
            <a:r>
              <a:rPr lang="en-US" altLang="ko-KR" sz="2000" dirty="0" smtClean="0"/>
              <a:t>)</a:t>
            </a:r>
          </a:p>
          <a:p>
            <a:endParaRPr lang="en-US" altLang="ko-KR" sz="1000" dirty="0" smtClean="0"/>
          </a:p>
          <a:p>
            <a:r>
              <a:rPr lang="en-US" altLang="ko-KR" sz="2000" dirty="0" smtClean="0">
                <a:latin typeface="Agency FB" panose="020B0503020202020204" pitchFamily="34" charset="0"/>
              </a:rPr>
              <a:t>• </a:t>
            </a:r>
            <a:r>
              <a:rPr lang="ko-KR" altLang="en-US" sz="2000" dirty="0" smtClean="0"/>
              <a:t>유상증자 </a:t>
            </a:r>
            <a:r>
              <a:rPr lang="ko-KR" altLang="en-US" sz="2000" dirty="0" err="1" smtClean="0"/>
              <a:t>공시전</a:t>
            </a:r>
            <a:r>
              <a:rPr lang="ko-KR" altLang="en-US" sz="2000" dirty="0" smtClean="0"/>
              <a:t> </a:t>
            </a:r>
            <a:r>
              <a:rPr lang="ko-KR" altLang="en-US" sz="2000" dirty="0" err="1" smtClean="0"/>
              <a:t>정보거래에</a:t>
            </a:r>
            <a:r>
              <a:rPr lang="ko-KR" altLang="en-US" sz="2000" dirty="0" smtClean="0"/>
              <a:t> 관한 연구 </a:t>
            </a:r>
            <a:r>
              <a:rPr lang="en-US" altLang="ko-KR" sz="2000" dirty="0" smtClean="0"/>
              <a:t>(2017, </a:t>
            </a:r>
            <a:r>
              <a:rPr lang="ko-KR" altLang="en-US" sz="2000" dirty="0" smtClean="0"/>
              <a:t>한국증권학회지</a:t>
            </a:r>
            <a:r>
              <a:rPr lang="en-US" altLang="ko-KR" sz="2000" dirty="0" smtClean="0"/>
              <a:t>)</a:t>
            </a:r>
          </a:p>
          <a:p>
            <a:endParaRPr lang="en-US" altLang="ko-KR" sz="1000" dirty="0" smtClean="0"/>
          </a:p>
          <a:p>
            <a:r>
              <a:rPr lang="en-US" altLang="ko-KR" sz="2000" dirty="0" smtClean="0">
                <a:latin typeface="Agency FB" panose="020B0503020202020204" pitchFamily="34" charset="0"/>
              </a:rPr>
              <a:t>• </a:t>
            </a:r>
            <a:r>
              <a:rPr lang="ko-KR" altLang="en-US" sz="2000" dirty="0" smtClean="0"/>
              <a:t>경영자가 나쁜 뉴스를 </a:t>
            </a:r>
            <a:r>
              <a:rPr lang="ko-KR" altLang="en-US" sz="2000" dirty="0" err="1" smtClean="0"/>
              <a:t>장후에</a:t>
            </a:r>
            <a:r>
              <a:rPr lang="ko-KR" altLang="en-US" sz="2000" dirty="0" smtClean="0"/>
              <a:t> 공시하는 것이 유리한가</a:t>
            </a:r>
            <a:r>
              <a:rPr lang="en-US" altLang="ko-KR" sz="2000" dirty="0" smtClean="0"/>
              <a:t>? (2017, </a:t>
            </a:r>
            <a:r>
              <a:rPr lang="ko-KR" altLang="en-US" sz="2000" dirty="0" smtClean="0"/>
              <a:t>재무관리연구</a:t>
            </a:r>
            <a:r>
              <a:rPr lang="en-US" altLang="ko-KR" sz="2000" dirty="0" smtClean="0"/>
              <a:t>)</a:t>
            </a:r>
          </a:p>
          <a:p>
            <a:endParaRPr lang="en-US" altLang="ko-KR" sz="1000" dirty="0" smtClean="0"/>
          </a:p>
          <a:p>
            <a:r>
              <a:rPr lang="en-US" altLang="ko-KR" sz="2000" dirty="0" smtClean="0">
                <a:latin typeface="Agency FB" panose="020B0503020202020204" pitchFamily="34" charset="0"/>
              </a:rPr>
              <a:t>• </a:t>
            </a:r>
            <a:r>
              <a:rPr lang="ko-KR" altLang="en-US" sz="2000" dirty="0" smtClean="0"/>
              <a:t>유상증자 전후의 공매도 거래가 </a:t>
            </a:r>
            <a:r>
              <a:rPr lang="ko-KR" altLang="en-US" sz="2000" dirty="0" err="1" smtClean="0"/>
              <a:t>발행가격에</a:t>
            </a:r>
            <a:r>
              <a:rPr lang="ko-KR" altLang="en-US" sz="2000" dirty="0" smtClean="0"/>
              <a:t> 미치는 영향 </a:t>
            </a:r>
            <a:r>
              <a:rPr lang="en-US" altLang="ko-KR" sz="2000" dirty="0" smtClean="0"/>
              <a:t>(2018, </a:t>
            </a:r>
            <a:r>
              <a:rPr lang="ko-KR" altLang="en-US" sz="2000" dirty="0" smtClean="0"/>
              <a:t>재무관리연구</a:t>
            </a:r>
            <a:r>
              <a:rPr lang="en-US" altLang="ko-KR" sz="2000" dirty="0" smtClean="0"/>
              <a:t>)</a:t>
            </a:r>
          </a:p>
          <a:p>
            <a:endParaRPr lang="en-US" altLang="ko-KR" sz="1000" dirty="0" smtClean="0"/>
          </a:p>
          <a:p>
            <a:r>
              <a:rPr lang="en-US" altLang="ko-KR" sz="2000" dirty="0" smtClean="0">
                <a:latin typeface="Agency FB" panose="020B0503020202020204" pitchFamily="34" charset="0"/>
              </a:rPr>
              <a:t>• </a:t>
            </a:r>
            <a:r>
              <a:rPr lang="ko-KR" altLang="en-US" sz="2000" dirty="0" smtClean="0"/>
              <a:t>제</a:t>
            </a:r>
            <a:r>
              <a:rPr lang="en-US" altLang="ko-KR" sz="2000" dirty="0" smtClean="0"/>
              <a:t>3</a:t>
            </a:r>
            <a:r>
              <a:rPr lang="ko-KR" altLang="en-US" sz="2000" dirty="0" err="1" smtClean="0"/>
              <a:t>자배정</a:t>
            </a:r>
            <a:r>
              <a:rPr lang="ko-KR" altLang="en-US" sz="2000" dirty="0" smtClean="0"/>
              <a:t> 유상증자의 </a:t>
            </a:r>
            <a:r>
              <a:rPr lang="ko-KR" altLang="en-US" sz="2000" dirty="0" err="1" smtClean="0"/>
              <a:t>공시효과에</a:t>
            </a:r>
            <a:r>
              <a:rPr lang="ko-KR" altLang="en-US" sz="2000" dirty="0" smtClean="0"/>
              <a:t> 관한 연구 </a:t>
            </a:r>
            <a:r>
              <a:rPr lang="en-US" altLang="ko-KR" sz="2000" dirty="0" smtClean="0"/>
              <a:t>(2019, </a:t>
            </a:r>
            <a:r>
              <a:rPr lang="ko-KR" altLang="en-US" sz="2000" dirty="0" smtClean="0"/>
              <a:t>재무관리연구</a:t>
            </a:r>
            <a:r>
              <a:rPr lang="en-US" altLang="ko-KR" sz="2000" dirty="0" smtClean="0"/>
              <a:t>)</a:t>
            </a:r>
          </a:p>
          <a:p>
            <a:endParaRPr lang="en-US" altLang="ko-KR" sz="1000" dirty="0" smtClean="0"/>
          </a:p>
          <a:p>
            <a:r>
              <a:rPr lang="en-US" altLang="ko-KR" sz="2000" dirty="0">
                <a:latin typeface="Agency FB" panose="020B0503020202020204" pitchFamily="34" charset="0"/>
              </a:rPr>
              <a:t>• </a:t>
            </a:r>
            <a:r>
              <a:rPr lang="ko-KR" altLang="en-US" sz="2000" dirty="0" smtClean="0"/>
              <a:t>신주인수권증서의 상장과 차익거래 기회 </a:t>
            </a:r>
            <a:r>
              <a:rPr lang="en-US" altLang="ko-KR" sz="2000" dirty="0" smtClean="0"/>
              <a:t>(2019, </a:t>
            </a:r>
            <a:r>
              <a:rPr lang="ko-KR" altLang="en-US" sz="2000" dirty="0" smtClean="0"/>
              <a:t>한국증권학회지</a:t>
            </a:r>
            <a:r>
              <a:rPr lang="en-US" altLang="ko-KR" sz="2000" dirty="0" smtClean="0"/>
              <a:t>)</a:t>
            </a:r>
          </a:p>
          <a:p>
            <a:endParaRPr lang="en-US" altLang="ko-KR" sz="1000" dirty="0" smtClean="0"/>
          </a:p>
          <a:p>
            <a:r>
              <a:rPr lang="en-US" altLang="ko-KR" sz="2000" dirty="0">
                <a:latin typeface="Agency FB" panose="020B0503020202020204" pitchFamily="34" charset="0"/>
              </a:rPr>
              <a:t>• </a:t>
            </a:r>
            <a:r>
              <a:rPr lang="ko-KR" altLang="en-US" sz="2000" dirty="0" smtClean="0"/>
              <a:t>주주배정 방식 유상증자의 권리락일 </a:t>
            </a:r>
            <a:r>
              <a:rPr lang="ko-KR" altLang="en-US" sz="2000" dirty="0" err="1" smtClean="0"/>
              <a:t>주가조정에</a:t>
            </a:r>
            <a:r>
              <a:rPr lang="ko-KR" altLang="en-US" sz="2000" dirty="0" smtClean="0"/>
              <a:t> 관한 연구</a:t>
            </a:r>
            <a:r>
              <a:rPr lang="en-US" altLang="ko-KR" sz="2000" dirty="0" smtClean="0"/>
              <a:t>(2020, </a:t>
            </a:r>
            <a:r>
              <a:rPr lang="ko-KR" altLang="en-US" sz="2000" dirty="0" smtClean="0"/>
              <a:t>한국증권학회지</a:t>
            </a:r>
            <a:r>
              <a:rPr lang="en-US" altLang="ko-KR" sz="2000" dirty="0" smtClean="0"/>
              <a:t>)</a:t>
            </a:r>
          </a:p>
          <a:p>
            <a:endParaRPr lang="en-US" altLang="ko-KR" sz="1000" dirty="0" smtClean="0"/>
          </a:p>
          <a:p>
            <a:r>
              <a:rPr lang="en-US" altLang="ko-KR" sz="2000" dirty="0">
                <a:latin typeface="Agency FB" panose="020B0503020202020204" pitchFamily="34" charset="0"/>
              </a:rPr>
              <a:t>• </a:t>
            </a:r>
            <a:r>
              <a:rPr lang="ko-KR" altLang="en-US" sz="2000" dirty="0" smtClean="0"/>
              <a:t>주주배정방식 유상증자의 할인율과 발행가격 및 </a:t>
            </a:r>
            <a:r>
              <a:rPr lang="ko-KR" altLang="en-US" sz="2000" dirty="0" err="1" smtClean="0"/>
              <a:t>청약률에</a:t>
            </a:r>
            <a:r>
              <a:rPr lang="ko-KR" altLang="en-US" sz="2000" dirty="0" smtClean="0"/>
              <a:t> 관한 연구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한국증권학회지 </a:t>
            </a:r>
            <a:r>
              <a:rPr lang="ko-KR" altLang="en-US" sz="2000" dirty="0" err="1" smtClean="0"/>
              <a:t>심사중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430047"/>
            <a:ext cx="10894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과거</a:t>
            </a:r>
            <a:r>
              <a:rPr lang="en-US" altLang="ko-KR" sz="2400" b="1" dirty="0" smtClean="0"/>
              <a:t> (5)                                                                      </a:t>
            </a:r>
            <a:r>
              <a:rPr lang="ko-KR" altLang="en-US" sz="2400" b="1" dirty="0" smtClean="0"/>
              <a:t>유상증자</a:t>
            </a:r>
            <a:r>
              <a:rPr lang="en-US" altLang="ko-KR" sz="2400" b="1" dirty="0" smtClean="0"/>
              <a:t> </a:t>
            </a:r>
            <a:r>
              <a:rPr lang="ko-KR" altLang="en-US" sz="2400" b="1" dirty="0" smtClean="0"/>
              <a:t>논문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99804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연결선 2"/>
          <p:cNvCxnSpPr/>
          <p:nvPr/>
        </p:nvCxnSpPr>
        <p:spPr>
          <a:xfrm>
            <a:off x="755576" y="870876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 3"/>
          <p:cNvCxnSpPr/>
          <p:nvPr/>
        </p:nvCxnSpPr>
        <p:spPr>
          <a:xfrm>
            <a:off x="755576" y="6311714"/>
            <a:ext cx="10669711" cy="208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3568" y="430047"/>
            <a:ext cx="9374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/>
              <a:t>과거</a:t>
            </a:r>
            <a:r>
              <a:rPr lang="en-US" altLang="ko-KR" sz="2400" b="1" dirty="0" smtClean="0"/>
              <a:t> (6)                                                                          </a:t>
            </a:r>
            <a:endParaRPr lang="ko-KR" altLang="en-US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828004" y="2073899"/>
            <a:ext cx="83551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2016.3.8 ~ 2018.2.28</a:t>
            </a:r>
          </a:p>
          <a:p>
            <a:endParaRPr lang="en-US" altLang="ko-KR" sz="2400" dirty="0"/>
          </a:p>
          <a:p>
            <a:r>
              <a:rPr lang="ko-KR" altLang="en-US" sz="2400" dirty="0" smtClean="0"/>
              <a:t>학장</a:t>
            </a:r>
            <a:r>
              <a:rPr lang="en-US" altLang="ko-KR" sz="2400" dirty="0" smtClean="0"/>
              <a:t>/</a:t>
            </a:r>
            <a:r>
              <a:rPr lang="ko-KR" altLang="en-US" sz="2400" dirty="0" smtClean="0"/>
              <a:t>원장</a:t>
            </a:r>
            <a:r>
              <a:rPr lang="en-US" altLang="ko-KR" sz="2400" dirty="0" smtClean="0"/>
              <a:t>/HCEO</a:t>
            </a:r>
            <a:r>
              <a:rPr lang="ko-KR" altLang="en-US" sz="2400" dirty="0" smtClean="0"/>
              <a:t>과정 주임교수</a:t>
            </a:r>
            <a:r>
              <a:rPr lang="en-US" altLang="ko-KR" sz="2400" dirty="0" smtClean="0"/>
              <a:t>/</a:t>
            </a:r>
            <a:r>
              <a:rPr lang="ko-KR" altLang="en-US" sz="2400" dirty="0" smtClean="0"/>
              <a:t>부동산최고위과정 주임교수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0476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3023</TotalTime>
  <Words>510</Words>
  <Application>Microsoft Office PowerPoint</Application>
  <PresentationFormat>와이드스크린</PresentationFormat>
  <Paragraphs>118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7" baseType="lpstr">
      <vt:lpstr>맑은 고딕</vt:lpstr>
      <vt:lpstr>함초롬바탕</vt:lpstr>
      <vt:lpstr>Agency FB</vt:lpstr>
      <vt:lpstr>Arial</vt:lpstr>
      <vt:lpstr>Wingdings</vt:lpstr>
      <vt:lpstr>Office 테마</vt:lpstr>
      <vt:lpstr>고별 세미나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퇴임 인사</dc:title>
  <dc:creator>PYUNGSIGYOON</dc:creator>
  <cp:lastModifiedBy>PYUNGSIGYOON</cp:lastModifiedBy>
  <cp:revision>28</cp:revision>
  <dcterms:created xsi:type="dcterms:W3CDTF">2021-11-25T07:13:27Z</dcterms:created>
  <dcterms:modified xsi:type="dcterms:W3CDTF">2021-11-30T11:22:14Z</dcterms:modified>
</cp:coreProperties>
</file>