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901AB"/>
    <a:srgbClr val="200FFD"/>
    <a:srgbClr val="0000CC"/>
    <a:srgbClr val="669900"/>
    <a:srgbClr val="33A8FF"/>
    <a:srgbClr val="0066FF"/>
    <a:srgbClr val="04E4FC"/>
    <a:srgbClr val="336600"/>
    <a:srgbClr val="FF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6225" autoAdjust="0"/>
    <p:restoredTop sz="94660"/>
  </p:normalViewPr>
  <p:slideViewPr>
    <p:cSldViewPr>
      <p:cViewPr>
        <p:scale>
          <a:sx n="33" d="100"/>
          <a:sy n="33" d="100"/>
        </p:scale>
        <p:origin x="-547" y="797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9.png"/><Relationship Id="rId5" Type="http://schemas.openxmlformats.org/officeDocument/2006/relationships/image" Target="../media/image4.jpe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포스터배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0"/>
            <a:ext cx="21607463" cy="3240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5" name="그룹 14"/>
          <p:cNvGrpSpPr/>
          <p:nvPr/>
        </p:nvGrpSpPr>
        <p:grpSpPr>
          <a:xfrm>
            <a:off x="1080000" y="5115864"/>
            <a:ext cx="9540000" cy="12402962"/>
            <a:chOff x="1080000" y="5025341"/>
            <a:chExt cx="9540000" cy="18598709"/>
          </a:xfrm>
        </p:grpSpPr>
        <p:grpSp>
          <p:nvGrpSpPr>
            <p:cNvPr id="160" name="그룹 159"/>
            <p:cNvGrpSpPr/>
            <p:nvPr/>
          </p:nvGrpSpPr>
          <p:grpSpPr>
            <a:xfrm>
              <a:off x="1080000" y="5025341"/>
              <a:ext cx="3384536" cy="914657"/>
              <a:chOff x="144166" y="175617"/>
              <a:chExt cx="3384536" cy="914657"/>
            </a:xfrm>
          </p:grpSpPr>
          <p:sp>
            <p:nvSpPr>
              <p:cNvPr id="161" name="AutoShape 6"/>
              <p:cNvSpPr>
                <a:spLocks noChangeArrowheads="1"/>
              </p:cNvSpPr>
              <p:nvPr/>
            </p:nvSpPr>
            <p:spPr bwMode="auto">
              <a:xfrm>
                <a:off x="1008702" y="373422"/>
                <a:ext cx="25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800" dirty="0" smtClean="0">
                    <a:latin typeface="휴먼모음T" pitchFamily="18" charset="-127"/>
                    <a:ea typeface="휴먼모음T" pitchFamily="18" charset="-127"/>
                  </a:rPr>
                  <a:t> 서론</a:t>
                </a:r>
                <a:endParaRPr lang="ko-KR" altLang="en-US" sz="38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62" name="그룹 161"/>
              <p:cNvGrpSpPr/>
              <p:nvPr/>
            </p:nvGrpSpPr>
            <p:grpSpPr>
              <a:xfrm>
                <a:off x="144166" y="175617"/>
                <a:ext cx="1080057" cy="914657"/>
                <a:chOff x="864246" y="4266195"/>
                <a:chExt cx="1080057" cy="914657"/>
              </a:xfrm>
            </p:grpSpPr>
            <p:pic>
              <p:nvPicPr>
                <p:cNvPr id="163" name="Picture 34" descr="버튼1"/>
                <p:cNvPicPr preferRelativeResize="0">
                  <a:picLocks noChangeArrowheads="1"/>
                </p:cNvPicPr>
                <p:nvPr/>
              </p:nvPicPr>
              <p:blipFill>
                <a:blip r:embed="rId3" cstate="print">
                  <a:lum bright="12000"/>
                </a:blip>
                <a:srcRect/>
                <a:stretch>
                  <a:fillRect/>
                </a:stretch>
              </p:blipFill>
              <p:spPr bwMode="auto">
                <a:xfrm>
                  <a:off x="864246" y="4280854"/>
                  <a:ext cx="1080057" cy="899998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4" name="Picture 35" descr="그림2 copy-1"/>
                <p:cNvPicPr preferRelativeResize="0">
                  <a:picLocks noChangeArrowheads="1"/>
                </p:cNvPicPr>
                <p:nvPr/>
              </p:nvPicPr>
              <p:blipFill>
                <a:blip r:embed="rId4" cstate="print">
                  <a:lum bright="-48000"/>
                </a:blip>
                <a:srcRect/>
                <a:stretch>
                  <a:fillRect/>
                </a:stretch>
              </p:blipFill>
              <p:spPr bwMode="auto">
                <a:xfrm>
                  <a:off x="990000" y="4356000"/>
                  <a:ext cx="864434" cy="7199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5" name="Rectangle 65"/>
                <p:cNvSpPr>
                  <a:spLocks noChangeArrowheads="1"/>
                </p:cNvSpPr>
                <p:nvPr/>
              </p:nvSpPr>
              <p:spPr bwMode="auto">
                <a:xfrm>
                  <a:off x="1152000" y="4266195"/>
                  <a:ext cx="560640" cy="876892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3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/>
                      <a:ea typeface="맑은 고딕"/>
                    </a:rPr>
                    <a:t>Ⅰ</a:t>
                  </a:r>
                  <a:endParaRPr lang="en-US" altLang="ko-KR" sz="3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66" name="직사각형 181"/>
            <p:cNvSpPr>
              <a:spLocks noChangeArrowheads="1"/>
            </p:cNvSpPr>
            <p:nvPr/>
          </p:nvSpPr>
          <p:spPr bwMode="auto">
            <a:xfrm>
              <a:off x="1260000" y="5984658"/>
              <a:ext cx="9360000" cy="17639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3200" b="1" dirty="0" smtClean="0"/>
                <a:t> </a:t>
              </a:r>
              <a:r>
                <a:rPr lang="ko-KR" altLang="en-US" sz="3200" b="1" dirty="0" err="1" smtClean="0"/>
                <a:t>폭주각</a:t>
              </a:r>
              <a:r>
                <a:rPr lang="ko-KR" altLang="en-US" sz="3200" b="1" dirty="0" smtClean="0"/>
                <a:t> </a:t>
              </a:r>
              <a:r>
                <a:rPr lang="ko-KR" altLang="en-US" sz="3200" b="1" dirty="0" smtClean="0"/>
                <a:t>및 </a:t>
              </a:r>
              <a:r>
                <a:rPr lang="ko-KR" altLang="en-US" sz="3200" b="1" dirty="0" err="1" smtClean="0"/>
                <a:t>주시방향에</a:t>
              </a:r>
              <a:r>
                <a:rPr lang="ko-KR" altLang="en-US" sz="3200" b="1" dirty="0" smtClean="0"/>
                <a:t> 따른</a:t>
              </a:r>
              <a:r>
                <a:rPr lang="ko-KR" altLang="en-US" sz="3200" b="1" dirty="0" smtClean="0"/>
                <a:t> </a:t>
              </a:r>
              <a:r>
                <a:rPr lang="ko-KR" altLang="en-US" sz="3200" b="1" dirty="0" err="1" smtClean="0"/>
                <a:t>외안근의</a:t>
              </a:r>
              <a:r>
                <a:rPr lang="ko-KR" altLang="en-US" sz="3200" b="1" dirty="0" smtClean="0"/>
                <a:t> </a:t>
              </a:r>
              <a:r>
                <a:rPr lang="ko-KR" altLang="en-US" sz="3200" b="1" dirty="0" smtClean="0"/>
                <a:t>주작용과 </a:t>
              </a:r>
              <a:r>
                <a:rPr lang="ko-KR" altLang="en-US" sz="3200" b="1" dirty="0" smtClean="0"/>
                <a:t>보조작용의 역할은 다르다</a:t>
              </a:r>
              <a:r>
                <a:rPr lang="en-US" altLang="ko-KR" sz="3200" b="1" dirty="0" smtClean="0"/>
                <a:t>.</a:t>
              </a:r>
              <a:r>
                <a:rPr lang="en-US" altLang="ko-KR" sz="3200" b="1" baseline="30000" dirty="0" smtClean="0"/>
                <a:t>[1]</a:t>
              </a:r>
              <a:r>
                <a:rPr lang="en-US" altLang="ko-KR" sz="3200" b="1" dirty="0" smtClean="0"/>
                <a:t> </a:t>
              </a:r>
              <a:r>
                <a:rPr lang="ko-KR" altLang="en-US" sz="3200" b="1" dirty="0" smtClean="0"/>
                <a:t>근시안의 </a:t>
              </a:r>
              <a:r>
                <a:rPr lang="ko-KR" altLang="en-US" sz="3200" b="1" dirty="0" err="1" smtClean="0"/>
                <a:t>주시방향에</a:t>
              </a:r>
              <a:r>
                <a:rPr lang="ko-KR" altLang="en-US" sz="3200" b="1" dirty="0" smtClean="0"/>
                <a:t> 따른 원거리의 </a:t>
              </a:r>
              <a:r>
                <a:rPr lang="ko-KR" altLang="en-US" sz="3200" b="1" dirty="0" err="1" smtClean="0"/>
                <a:t>수평사위도와</a:t>
              </a:r>
              <a:r>
                <a:rPr lang="ko-KR" altLang="en-US" sz="3200" b="1" dirty="0" smtClean="0"/>
                <a:t> 폭주근점이 변한다는 보고가 있다</a:t>
              </a:r>
              <a:r>
                <a:rPr lang="en-US" altLang="ko-KR" sz="3200" b="1" dirty="0" smtClean="0"/>
                <a:t>.</a:t>
              </a:r>
              <a:r>
                <a:rPr lang="en-US" altLang="ko-KR" sz="3200" b="1" baseline="30000" dirty="0" smtClean="0"/>
                <a:t>[2] </a:t>
              </a:r>
              <a:r>
                <a:rPr lang="ko-KR" altLang="en-US" sz="3200" b="1" dirty="0" smtClean="0"/>
                <a:t>이에 </a:t>
              </a:r>
              <a:r>
                <a:rPr lang="ko-KR" altLang="en-US" sz="3200" b="1" dirty="0" smtClean="0"/>
                <a:t>본 연구에서는 </a:t>
              </a:r>
              <a:r>
                <a:rPr lang="ko-KR" altLang="en-US" sz="3200" b="1" dirty="0" smtClean="0"/>
                <a:t>일정한 거리에서 </a:t>
              </a:r>
              <a:r>
                <a:rPr lang="ko-KR" altLang="en-US" sz="3200" b="1" dirty="0" err="1" smtClean="0"/>
                <a:t>주시각도에</a:t>
              </a:r>
              <a:r>
                <a:rPr lang="ko-KR" altLang="en-US" sz="3200" b="1" dirty="0" smtClean="0"/>
                <a:t> 따른 </a:t>
              </a:r>
              <a:r>
                <a:rPr lang="ko-KR" altLang="en-US" sz="3200" b="1" dirty="0" err="1" smtClean="0"/>
                <a:t>양성융합폭주력</a:t>
              </a:r>
              <a:r>
                <a:rPr lang="en-US" altLang="ko-KR" sz="3200" b="1" dirty="0" smtClean="0"/>
                <a:t>(PFC)</a:t>
              </a:r>
              <a:r>
                <a:rPr lang="ko-KR" altLang="en-US" sz="3200" b="1" dirty="0" smtClean="0"/>
                <a:t>의 차이를 </a:t>
              </a:r>
              <a:r>
                <a:rPr lang="ko-KR" altLang="en-US" sz="3200" b="1" dirty="0" smtClean="0"/>
                <a:t>확인하고자</a:t>
              </a:r>
              <a:r>
                <a:rPr lang="en-US" altLang="ko-KR" sz="3200" b="1" dirty="0" smtClean="0"/>
                <a:t> </a:t>
              </a:r>
              <a:r>
                <a:rPr lang="ko-KR" altLang="en-US" sz="3200" b="1" dirty="0" smtClean="0"/>
                <a:t>하였다</a:t>
              </a:r>
              <a:r>
                <a:rPr lang="en-US" altLang="ko-KR" sz="3200" b="1" dirty="0" smtClean="0"/>
                <a:t>. </a:t>
              </a:r>
              <a:endParaRPr lang="ko-KR" altLang="en-US" sz="3200" b="1" dirty="0" smtClean="0"/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085782" y="10813694"/>
            <a:ext cx="9540000" cy="15440221"/>
            <a:chOff x="1080000" y="13366683"/>
            <a:chExt cx="9540000" cy="38130728"/>
          </a:xfrm>
        </p:grpSpPr>
        <p:grpSp>
          <p:nvGrpSpPr>
            <p:cNvPr id="167" name="그룹 166"/>
            <p:cNvGrpSpPr/>
            <p:nvPr/>
          </p:nvGrpSpPr>
          <p:grpSpPr>
            <a:xfrm>
              <a:off x="1080000" y="13366683"/>
              <a:ext cx="5144504" cy="1444144"/>
              <a:chOff x="360190" y="5656352"/>
              <a:chExt cx="5144504" cy="1444144"/>
            </a:xfrm>
          </p:grpSpPr>
          <p:sp>
            <p:nvSpPr>
              <p:cNvPr id="168" name="AutoShape 6"/>
              <p:cNvSpPr>
                <a:spLocks noChangeArrowheads="1"/>
              </p:cNvSpPr>
              <p:nvPr/>
            </p:nvSpPr>
            <p:spPr bwMode="auto">
              <a:xfrm>
                <a:off x="1184694" y="6152815"/>
                <a:ext cx="43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800" dirty="0" smtClean="0">
                    <a:latin typeface="휴먼모음T" pitchFamily="18" charset="-127"/>
                    <a:ea typeface="휴먼모음T" pitchFamily="18" charset="-127"/>
                  </a:rPr>
                  <a:t> 대상 및 방법</a:t>
                </a:r>
                <a:endParaRPr lang="ko-KR" altLang="en-US" sz="38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69" name="그룹 168"/>
              <p:cNvGrpSpPr/>
              <p:nvPr/>
            </p:nvGrpSpPr>
            <p:grpSpPr>
              <a:xfrm>
                <a:off x="360190" y="5656352"/>
                <a:ext cx="1080057" cy="1444144"/>
                <a:chOff x="360190" y="5656352"/>
                <a:chExt cx="1080057" cy="1444144"/>
              </a:xfrm>
            </p:grpSpPr>
            <p:grpSp>
              <p:nvGrpSpPr>
                <p:cNvPr id="170" name="그룹 169"/>
                <p:cNvGrpSpPr/>
                <p:nvPr/>
              </p:nvGrpSpPr>
              <p:grpSpPr>
                <a:xfrm>
                  <a:off x="360190" y="5656352"/>
                  <a:ext cx="1080057" cy="1411370"/>
                  <a:chOff x="864246" y="3967537"/>
                  <a:chExt cx="1080057" cy="1411370"/>
                </a:xfrm>
              </p:grpSpPr>
              <p:pic>
                <p:nvPicPr>
                  <p:cNvPr id="172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3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246" y="4280854"/>
                    <a:ext cx="1080057" cy="89999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73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0000" y="3967537"/>
                    <a:ext cx="864434" cy="141137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71" name="Rectangle 65"/>
                <p:cNvSpPr>
                  <a:spLocks noChangeArrowheads="1"/>
                </p:cNvSpPr>
                <p:nvPr/>
              </p:nvSpPr>
              <p:spPr bwMode="auto">
                <a:xfrm>
                  <a:off x="648222" y="5656352"/>
                  <a:ext cx="526271" cy="1444144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3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/>
                      <a:ea typeface="맑은 고딕"/>
                    </a:rPr>
                    <a:t>Ⅱ</a:t>
                  </a:r>
                  <a:endParaRPr lang="en-US" altLang="ko-KR" sz="3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95" name="직사각형 181"/>
            <p:cNvSpPr>
              <a:spLocks noChangeArrowheads="1"/>
            </p:cNvSpPr>
            <p:nvPr/>
          </p:nvSpPr>
          <p:spPr bwMode="auto">
            <a:xfrm>
              <a:off x="1260000" y="14785731"/>
              <a:ext cx="9360000" cy="36711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ko-KR" sz="3200" b="1" dirty="0" smtClean="0"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altLang="ko-KR" sz="3200" b="1" dirty="0" smtClean="0"/>
                <a:t>20</a:t>
              </a:r>
              <a:r>
                <a:rPr lang="ko-KR" altLang="en-US" sz="3200" b="1" dirty="0" smtClean="0"/>
                <a:t>대 남녀 </a:t>
              </a:r>
              <a:r>
                <a:rPr lang="en-US" altLang="ko-KR" sz="3200" b="1" dirty="0" smtClean="0"/>
                <a:t>6</a:t>
              </a:r>
              <a:r>
                <a:rPr lang="ko-KR" altLang="en-US" sz="3200" b="1" dirty="0" smtClean="0"/>
                <a:t>명을 대상으로 완전교정 된 상태에서 </a:t>
              </a:r>
              <a:r>
                <a:rPr lang="ko-KR" altLang="en-US" sz="3200" b="1" dirty="0" err="1" smtClean="0"/>
                <a:t>사위도와</a:t>
              </a:r>
              <a:r>
                <a:rPr lang="ko-KR" altLang="en-US" sz="3200" b="1" dirty="0" smtClean="0"/>
                <a:t> 검사거리 </a:t>
              </a:r>
              <a:r>
                <a:rPr lang="en-US" altLang="ko-KR" sz="3200" b="1" dirty="0" smtClean="0"/>
                <a:t>33cm</a:t>
              </a:r>
              <a:r>
                <a:rPr lang="ko-KR" altLang="en-US" sz="3200" b="1" dirty="0" smtClean="0"/>
                <a:t>에서 양성상대융합력</a:t>
              </a:r>
              <a:r>
                <a:rPr lang="en-US" altLang="ko-KR" sz="3200" b="1" dirty="0" smtClean="0"/>
                <a:t>(PRC)</a:t>
              </a:r>
              <a:r>
                <a:rPr lang="ko-KR" altLang="en-US" sz="3200" b="1" dirty="0" smtClean="0"/>
                <a:t>를 정면 주시 상태에서 확인 하였으며</a:t>
              </a:r>
              <a:r>
                <a:rPr lang="en-US" altLang="ko-KR" sz="3200" b="1" dirty="0" smtClean="0"/>
                <a:t>, </a:t>
              </a:r>
              <a:r>
                <a:rPr lang="ko-KR" altLang="en-US" sz="3200" b="1" dirty="0" smtClean="0"/>
                <a:t>일주일 </a:t>
              </a:r>
              <a:r>
                <a:rPr lang="ko-KR" altLang="en-US" sz="3200" b="1" dirty="0" smtClean="0"/>
                <a:t>후 같은 조건에서 상방 </a:t>
              </a:r>
              <a:r>
                <a:rPr lang="en-US" altLang="ko-KR" sz="3200" b="1" dirty="0" smtClean="0"/>
                <a:t>10°, 20°, 30°</a:t>
              </a:r>
              <a:r>
                <a:rPr lang="ko-KR" altLang="en-US" sz="3200" b="1" dirty="0" smtClean="0"/>
                <a:t>의 각도를 주어 </a:t>
              </a:r>
              <a:r>
                <a:rPr lang="en-US" altLang="ko-KR" sz="3200" b="1" dirty="0" smtClean="0"/>
                <a:t>PRC</a:t>
              </a:r>
              <a:r>
                <a:rPr lang="ko-KR" altLang="en-US" sz="3200" b="1" dirty="0" smtClean="0"/>
                <a:t>를 재검사하여 최종 </a:t>
              </a:r>
              <a:r>
                <a:rPr lang="en-US" altLang="ko-KR" sz="3200" b="1" dirty="0" smtClean="0"/>
                <a:t>PFC</a:t>
              </a:r>
              <a:r>
                <a:rPr lang="ko-KR" altLang="en-US" sz="3200" b="1" dirty="0" smtClean="0"/>
                <a:t>를 구하였다</a:t>
              </a:r>
              <a:r>
                <a:rPr lang="en-US" altLang="ko-KR" sz="3200" b="1" dirty="0" smtClean="0"/>
                <a:t>. </a:t>
              </a:r>
              <a:r>
                <a:rPr lang="ko-KR" altLang="en-US" sz="3200" b="1" dirty="0" smtClean="0"/>
                <a:t>통계방법은 </a:t>
              </a:r>
              <a:r>
                <a:rPr lang="ko-KR" altLang="en-US" sz="3200" b="1" dirty="0" err="1" smtClean="0"/>
                <a:t>비모수</a:t>
              </a:r>
              <a:r>
                <a:rPr lang="ko-KR" altLang="en-US" sz="3200" b="1" dirty="0" smtClean="0"/>
                <a:t> 검정 </a:t>
              </a:r>
              <a:r>
                <a:rPr lang="en-US" altLang="ko-KR" sz="3200" b="1" dirty="0" err="1" smtClean="0"/>
                <a:t>Wilcoxon</a:t>
              </a:r>
              <a:r>
                <a:rPr lang="en-US" altLang="ko-KR" sz="3200" b="1" dirty="0" smtClean="0"/>
                <a:t> matched paired singed ranks test</a:t>
              </a:r>
              <a:r>
                <a:rPr lang="ko-KR" altLang="en-US" sz="3200" b="1" dirty="0" smtClean="0"/>
                <a:t>를 사용하여 비교하였다</a:t>
              </a:r>
              <a:r>
                <a:rPr lang="en-US" altLang="ko-KR" sz="3200" b="1" dirty="0" smtClean="0"/>
                <a:t>. </a:t>
              </a:r>
              <a:endParaRPr lang="ko-KR" altLang="en-US" sz="3200" b="1" dirty="0" smtClean="0"/>
            </a:p>
            <a:p>
              <a:pPr>
                <a:lnSpc>
                  <a:spcPct val="150000"/>
                </a:lnSpc>
              </a:pPr>
              <a:endParaRPr lang="en-US" altLang="ko-KR" sz="3200" b="1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b="1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b="1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b="1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b="1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b="1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b="1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b="1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b="1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b="1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b="1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b="1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sz="3200" b="1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1080000" y="21016058"/>
            <a:ext cx="9292722" cy="12166675"/>
            <a:chOff x="1080000" y="22248520"/>
            <a:chExt cx="9292722" cy="19878714"/>
          </a:xfrm>
        </p:grpSpPr>
        <p:grpSp>
          <p:nvGrpSpPr>
            <p:cNvPr id="174" name="그룹 173"/>
            <p:cNvGrpSpPr/>
            <p:nvPr/>
          </p:nvGrpSpPr>
          <p:grpSpPr>
            <a:xfrm>
              <a:off x="1080000" y="22248520"/>
              <a:ext cx="5216512" cy="971478"/>
              <a:chOff x="184198" y="7741715"/>
              <a:chExt cx="5216512" cy="971478"/>
            </a:xfrm>
          </p:grpSpPr>
          <p:sp>
            <p:nvSpPr>
              <p:cNvPr id="175" name="AutoShape 6"/>
              <p:cNvSpPr>
                <a:spLocks noChangeArrowheads="1"/>
              </p:cNvSpPr>
              <p:nvPr/>
            </p:nvSpPr>
            <p:spPr bwMode="auto">
              <a:xfrm>
                <a:off x="1080710" y="7996341"/>
                <a:ext cx="43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800" dirty="0" smtClean="0">
                    <a:latin typeface="휴먼모음T" pitchFamily="18" charset="-127"/>
                    <a:ea typeface="휴먼모음T" pitchFamily="18" charset="-127"/>
                  </a:rPr>
                  <a:t> 결과 및 고찰</a:t>
                </a:r>
                <a:endParaRPr lang="ko-KR" altLang="en-US" sz="38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76" name="그룹 175"/>
              <p:cNvGrpSpPr/>
              <p:nvPr/>
            </p:nvGrpSpPr>
            <p:grpSpPr>
              <a:xfrm>
                <a:off x="184198" y="7741715"/>
                <a:ext cx="1080057" cy="971478"/>
                <a:chOff x="184198" y="7741715"/>
                <a:chExt cx="1080057" cy="971478"/>
              </a:xfrm>
            </p:grpSpPr>
            <p:grpSp>
              <p:nvGrpSpPr>
                <p:cNvPr id="177" name="그룹 176"/>
                <p:cNvGrpSpPr/>
                <p:nvPr/>
              </p:nvGrpSpPr>
              <p:grpSpPr>
                <a:xfrm>
                  <a:off x="184198" y="7785295"/>
                  <a:ext cx="1080057" cy="927898"/>
                  <a:chOff x="864246" y="4252954"/>
                  <a:chExt cx="1080057" cy="927898"/>
                </a:xfrm>
              </p:grpSpPr>
              <p:pic>
                <p:nvPicPr>
                  <p:cNvPr id="179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3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246" y="4280854"/>
                    <a:ext cx="1080057" cy="899998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0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0000" y="4252954"/>
                    <a:ext cx="864434" cy="91186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78" name="Rectangle 65"/>
                <p:cNvSpPr>
                  <a:spLocks noChangeArrowheads="1"/>
                </p:cNvSpPr>
                <p:nvPr/>
              </p:nvSpPr>
              <p:spPr bwMode="auto">
                <a:xfrm>
                  <a:off x="504000" y="7741715"/>
                  <a:ext cx="492154" cy="955444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3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 pitchFamily="50" charset="-127"/>
                      <a:ea typeface="맑은 고딕" pitchFamily="50" charset="-127"/>
                    </a:rPr>
                    <a:t>Ⅲ</a:t>
                  </a:r>
                  <a:endParaRPr lang="en-US" altLang="ko-KR" sz="3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</p:grpSp>
        </p:grpSp>
        <p:sp>
          <p:nvSpPr>
            <p:cNvPr id="196" name="직사각형 181"/>
            <p:cNvSpPr>
              <a:spLocks noChangeArrowheads="1"/>
            </p:cNvSpPr>
            <p:nvPr/>
          </p:nvSpPr>
          <p:spPr bwMode="auto">
            <a:xfrm>
              <a:off x="1260000" y="23186802"/>
              <a:ext cx="9112722" cy="18940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 algn="just">
                <a:lnSpc>
                  <a:spcPct val="150000"/>
                </a:lnSpc>
              </a:pPr>
              <a:endParaRPr lang="en-US" altLang="ko-KR" sz="3600" b="1" dirty="0" smtClean="0"/>
            </a:p>
            <a:p>
              <a:pPr algn="just">
                <a:lnSpc>
                  <a:spcPct val="150000"/>
                </a:lnSpc>
              </a:pPr>
              <a:r>
                <a:rPr lang="en-US" altLang="ko-KR" sz="3200" b="1" dirty="0" smtClean="0"/>
                <a:t> </a:t>
              </a:r>
            </a:p>
            <a:p>
              <a:pPr algn="just">
                <a:lnSpc>
                  <a:spcPct val="150000"/>
                </a:lnSpc>
              </a:pPr>
              <a:endParaRPr lang="en-US" altLang="ko-KR" sz="3200" b="1" dirty="0" smtClean="0"/>
            </a:p>
            <a:p>
              <a:pPr algn="just">
                <a:lnSpc>
                  <a:spcPct val="150000"/>
                </a:lnSpc>
              </a:pPr>
              <a:endParaRPr lang="en-US" altLang="ko-KR" sz="800" b="1" dirty="0" smtClean="0"/>
            </a:p>
            <a:p>
              <a:pPr algn="just">
                <a:lnSpc>
                  <a:spcPct val="150000"/>
                </a:lnSpc>
              </a:pPr>
              <a:r>
                <a:rPr lang="ko-KR" altLang="en-US" sz="3200" b="1" dirty="0" smtClean="0"/>
                <a:t> 참여자 </a:t>
              </a:r>
              <a:r>
                <a:rPr lang="en-US" altLang="ko-KR" sz="3200" b="1" dirty="0" smtClean="0"/>
                <a:t>6</a:t>
              </a:r>
              <a:r>
                <a:rPr lang="ko-KR" altLang="en-US" sz="3200" b="1" dirty="0" smtClean="0"/>
                <a:t>명을 완전교정상태에서 안구의 </a:t>
              </a:r>
              <a:r>
                <a:rPr lang="ko-KR" altLang="en-US" sz="3200" b="1" dirty="0" err="1" smtClean="0"/>
                <a:t>편위</a:t>
              </a:r>
              <a:r>
                <a:rPr lang="ko-KR" altLang="en-US" sz="3200" b="1" dirty="0" smtClean="0"/>
                <a:t>    상태는 모두 </a:t>
              </a:r>
              <a:r>
                <a:rPr lang="en-US" altLang="ko-KR" sz="3200" b="1" dirty="0" smtClean="0"/>
                <a:t>2~9</a:t>
              </a:r>
              <a:r>
                <a:rPr lang="ko-KR" altLang="en-US" sz="3200" b="1" dirty="0" smtClean="0"/>
                <a:t>△ 정도의 </a:t>
              </a:r>
              <a:r>
                <a:rPr lang="ko-KR" altLang="en-US" sz="3200" b="1" dirty="0" err="1" smtClean="0"/>
                <a:t>외사위를</a:t>
              </a:r>
              <a:r>
                <a:rPr lang="ko-KR" altLang="en-US" sz="3200" b="1" dirty="0" smtClean="0"/>
                <a:t> 보였으며</a:t>
              </a:r>
              <a:r>
                <a:rPr lang="en-US" altLang="ko-KR" sz="3200" b="1" dirty="0" smtClean="0"/>
                <a:t>,  </a:t>
              </a:r>
              <a:r>
                <a:rPr lang="ko-KR" altLang="en-US" sz="3200" b="1" dirty="0" smtClean="0"/>
                <a:t>평균 </a:t>
              </a:r>
              <a:r>
                <a:rPr lang="ko-KR" altLang="en-US" sz="3200" b="1" dirty="0" err="1" smtClean="0"/>
                <a:t>사위량은</a:t>
              </a:r>
              <a:r>
                <a:rPr lang="ko-KR" altLang="en-US" sz="3200" b="1" dirty="0" smtClean="0"/>
                <a:t> </a:t>
              </a:r>
              <a:r>
                <a:rPr lang="en-US" altLang="ko-KR" sz="3200" b="1" dirty="0" smtClean="0"/>
                <a:t>4.67±3.08</a:t>
              </a:r>
              <a:r>
                <a:rPr lang="ko-KR" altLang="en-US" sz="3200" b="1" dirty="0" smtClean="0"/>
                <a:t>△</a:t>
              </a:r>
              <a:r>
                <a:rPr lang="ko-KR" altLang="en-US" sz="3200" b="1" dirty="0" err="1" smtClean="0"/>
                <a:t>으로</a:t>
              </a:r>
              <a:r>
                <a:rPr lang="ko-KR" altLang="en-US" sz="3200" b="1" dirty="0" smtClean="0"/>
                <a:t> 나타났다</a:t>
              </a:r>
              <a:r>
                <a:rPr lang="en-US" altLang="ko-KR" sz="3200" b="1" dirty="0" smtClean="0"/>
                <a:t>. </a:t>
              </a:r>
              <a:endParaRPr lang="ko-KR" altLang="en-US" sz="3200" dirty="0" smtClean="0"/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2800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10786110" y="26193455"/>
            <a:ext cx="9555280" cy="8082384"/>
            <a:chOff x="10966110" y="25034556"/>
            <a:chExt cx="9555280" cy="8082384"/>
          </a:xfrm>
        </p:grpSpPr>
        <p:grpSp>
          <p:nvGrpSpPr>
            <p:cNvPr id="188" name="그룹 187"/>
            <p:cNvGrpSpPr/>
            <p:nvPr/>
          </p:nvGrpSpPr>
          <p:grpSpPr>
            <a:xfrm>
              <a:off x="10966110" y="25034556"/>
              <a:ext cx="4150402" cy="642942"/>
              <a:chOff x="135299" y="12292133"/>
              <a:chExt cx="4150402" cy="642942"/>
            </a:xfrm>
          </p:grpSpPr>
          <p:sp>
            <p:nvSpPr>
              <p:cNvPr id="189" name="AutoShape 6"/>
              <p:cNvSpPr>
                <a:spLocks noChangeArrowheads="1"/>
              </p:cNvSpPr>
              <p:nvPr/>
            </p:nvSpPr>
            <p:spPr bwMode="auto">
              <a:xfrm>
                <a:off x="1045701" y="12352723"/>
                <a:ext cx="324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600" dirty="0" smtClean="0">
                    <a:latin typeface="휴먼모음T" pitchFamily="18" charset="-127"/>
                    <a:ea typeface="휴먼모음T" pitchFamily="18" charset="-127"/>
                  </a:rPr>
                  <a:t> 참고문헌</a:t>
                </a:r>
                <a:endParaRPr lang="ko-KR" altLang="en-US" sz="36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90" name="그룹 189"/>
              <p:cNvGrpSpPr/>
              <p:nvPr/>
            </p:nvGrpSpPr>
            <p:grpSpPr>
              <a:xfrm>
                <a:off x="135299" y="12292133"/>
                <a:ext cx="1080057" cy="642942"/>
                <a:chOff x="135299" y="12292133"/>
                <a:chExt cx="1080057" cy="642942"/>
              </a:xfrm>
            </p:grpSpPr>
            <p:grpSp>
              <p:nvGrpSpPr>
                <p:cNvPr id="191" name="그룹 190"/>
                <p:cNvGrpSpPr/>
                <p:nvPr/>
              </p:nvGrpSpPr>
              <p:grpSpPr>
                <a:xfrm>
                  <a:off x="135299" y="12292133"/>
                  <a:ext cx="1080057" cy="642942"/>
                  <a:chOff x="850356" y="4403410"/>
                  <a:chExt cx="1080057" cy="642942"/>
                </a:xfrm>
              </p:grpSpPr>
              <p:pic>
                <p:nvPicPr>
                  <p:cNvPr id="193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3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50356" y="4403410"/>
                    <a:ext cx="1080057" cy="642942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4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67140" y="4423730"/>
                    <a:ext cx="864434" cy="59436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92" name="Rectangle 65"/>
                <p:cNvSpPr>
                  <a:spLocks noChangeArrowheads="1"/>
                </p:cNvSpPr>
                <p:nvPr/>
              </p:nvSpPr>
              <p:spPr bwMode="auto">
                <a:xfrm>
                  <a:off x="459930" y="12408421"/>
                  <a:ext cx="499184" cy="481236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2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Arial" charset="0"/>
                      <a:ea typeface="바탕" pitchFamily="18" charset="-127"/>
                    </a:rPr>
                    <a:t>V</a:t>
                  </a:r>
                  <a:endParaRPr lang="en-US" altLang="ko-KR" sz="2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97" name="직사각형 181"/>
            <p:cNvSpPr>
              <a:spLocks noChangeArrowheads="1"/>
            </p:cNvSpPr>
            <p:nvPr/>
          </p:nvSpPr>
          <p:spPr bwMode="auto">
            <a:xfrm>
              <a:off x="11161390" y="25785702"/>
              <a:ext cx="9360000" cy="7331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617538" indent="-617538" algn="just">
                <a:lnSpc>
                  <a:spcPct val="150000"/>
                </a:lnSpc>
              </a:pPr>
              <a:r>
                <a:rPr lang="en-US" altLang="ko-KR" sz="3200" b="1" dirty="0" smtClean="0">
                  <a:latin typeface="+mj-lt"/>
                  <a:ea typeface="맑은 고딕" pitchFamily="50" charset="-127"/>
                </a:rPr>
                <a:t>[1] Kim JM, Kim SM, Kim CS. Ocular anatomy.    </a:t>
              </a:r>
              <a:r>
                <a:rPr lang="en-US" altLang="ko-KR" sz="3200" b="1" dirty="0" err="1" smtClean="0">
                  <a:latin typeface="+mj-lt"/>
                  <a:ea typeface="맑은 고딕" pitchFamily="50" charset="-127"/>
                </a:rPr>
                <a:t>Hyunmoon</a:t>
              </a:r>
              <a:r>
                <a:rPr lang="en-US" altLang="ko-KR" sz="3200" b="1" dirty="0" smtClean="0">
                  <a:latin typeface="+mj-lt"/>
                  <a:ea typeface="맑은 고딕" pitchFamily="50" charset="-127"/>
                </a:rPr>
                <a:t>. 2012. </a:t>
              </a:r>
            </a:p>
            <a:p>
              <a:pPr marL="708025" indent="-708025" algn="just">
                <a:lnSpc>
                  <a:spcPct val="150000"/>
                </a:lnSpc>
              </a:pPr>
              <a:r>
                <a:rPr lang="en-US" altLang="ko-KR" sz="3200" b="1" dirty="0" smtClean="0">
                  <a:latin typeface="+mj-lt"/>
                  <a:ea typeface="맑은 고딕" pitchFamily="50" charset="-127"/>
                </a:rPr>
                <a:t>[2] Kim HA, Cho HG, Moon BY. Variation of horizontal </a:t>
              </a:r>
              <a:r>
                <a:rPr lang="en-US" altLang="ko-KR" sz="3200" b="1" dirty="0" err="1" smtClean="0">
                  <a:latin typeface="+mj-lt"/>
                  <a:ea typeface="맑은 고딕" pitchFamily="50" charset="-127"/>
                </a:rPr>
                <a:t>phoria</a:t>
              </a:r>
              <a:r>
                <a:rPr lang="en-US" altLang="ko-KR" sz="3200" b="1" dirty="0" smtClean="0">
                  <a:latin typeface="+mj-lt"/>
                  <a:ea typeface="맑은 고딕" pitchFamily="50" charset="-127"/>
                </a:rPr>
                <a:t> of myopic refraction error according to gaze direction and gaze angle.</a:t>
              </a:r>
              <a:endParaRPr lang="en-US" altLang="ko-KR" sz="3200" b="1" dirty="0">
                <a:latin typeface="+mj-lt"/>
                <a:ea typeface="맑은 고딕" pitchFamily="50" charset="-127"/>
              </a:endParaRPr>
            </a:p>
            <a:p>
              <a:pPr algn="just">
                <a:lnSpc>
                  <a:spcPct val="120000"/>
                </a:lnSpc>
              </a:pPr>
              <a:endParaRPr lang="en-US" altLang="ko-KR" sz="3200" b="1" dirty="0" smtClean="0">
                <a:latin typeface="+mj-lt"/>
                <a:ea typeface="맑은 고딕" pitchFamily="50" charset="-127"/>
              </a:endParaRPr>
            </a:p>
            <a:p>
              <a:pPr algn="just">
                <a:lnSpc>
                  <a:spcPct val="120000"/>
                </a:lnSpc>
              </a:pPr>
              <a:endParaRPr lang="en-US" altLang="ko-KR" sz="3200" b="1" dirty="0">
                <a:latin typeface="+mj-lt"/>
                <a:ea typeface="맑은 고딕" pitchFamily="50" charset="-127"/>
              </a:endParaRPr>
            </a:p>
            <a:p>
              <a:pPr algn="just">
                <a:lnSpc>
                  <a:spcPct val="120000"/>
                </a:lnSpc>
              </a:pPr>
              <a:endParaRPr lang="en-US" altLang="ko-KR" sz="3200" b="1" dirty="0" smtClean="0">
                <a:latin typeface="+mj-lt"/>
                <a:ea typeface="맑은 고딕" pitchFamily="50" charset="-127"/>
              </a:endParaRPr>
            </a:p>
            <a:p>
              <a:pPr algn="just">
                <a:lnSpc>
                  <a:spcPct val="120000"/>
                </a:lnSpc>
              </a:pPr>
              <a:endParaRPr lang="en-US" altLang="ko-KR" sz="3200" b="1" dirty="0">
                <a:latin typeface="+mj-lt"/>
                <a:ea typeface="맑은 고딕" pitchFamily="50" charset="-127"/>
              </a:endParaRPr>
            </a:p>
            <a:p>
              <a:pPr algn="just">
                <a:lnSpc>
                  <a:spcPct val="120000"/>
                </a:lnSpc>
              </a:pPr>
              <a:endParaRPr lang="en-US" altLang="ko-KR" sz="3200" b="1" dirty="0" smtClean="0">
                <a:latin typeface="+mj-lt"/>
                <a:ea typeface="맑은 고딕" pitchFamily="50" charset="-127"/>
              </a:endParaRPr>
            </a:p>
            <a:p>
              <a:pPr algn="just">
                <a:lnSpc>
                  <a:spcPct val="120000"/>
                </a:lnSpc>
              </a:pPr>
              <a:endParaRPr lang="en-US" altLang="ko-KR" sz="3200" b="1" dirty="0" smtClean="0">
                <a:latin typeface="+mj-lt"/>
                <a:ea typeface="맑은 고딕" pitchFamily="50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762604" y="18916669"/>
            <a:ext cx="9540000" cy="12041242"/>
            <a:chOff x="10800000" y="13752613"/>
            <a:chExt cx="9540000" cy="12041242"/>
          </a:xfrm>
        </p:grpSpPr>
        <p:grpSp>
          <p:nvGrpSpPr>
            <p:cNvPr id="181" name="그룹 180"/>
            <p:cNvGrpSpPr/>
            <p:nvPr/>
          </p:nvGrpSpPr>
          <p:grpSpPr>
            <a:xfrm>
              <a:off x="10800000" y="13752613"/>
              <a:ext cx="3416512" cy="757122"/>
              <a:chOff x="8177086" y="3671493"/>
              <a:chExt cx="3416512" cy="757122"/>
            </a:xfrm>
          </p:grpSpPr>
          <p:sp>
            <p:nvSpPr>
              <p:cNvPr id="182" name="AutoShape 6"/>
              <p:cNvSpPr>
                <a:spLocks noChangeArrowheads="1"/>
              </p:cNvSpPr>
              <p:nvPr/>
            </p:nvSpPr>
            <p:spPr bwMode="auto">
              <a:xfrm>
                <a:off x="9073598" y="3757483"/>
                <a:ext cx="2520000" cy="540000"/>
              </a:xfrm>
              <a:prstGeom prst="flowChartDelay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3086100"/>
                <a:r>
                  <a:rPr lang="ko-KR" altLang="en-US" sz="3800" dirty="0" smtClean="0">
                    <a:latin typeface="휴먼모음T" pitchFamily="18" charset="-127"/>
                    <a:ea typeface="휴먼모음T" pitchFamily="18" charset="-127"/>
                  </a:rPr>
                  <a:t> 결론</a:t>
                </a:r>
                <a:endParaRPr lang="ko-KR" altLang="en-US" sz="3800" dirty="0">
                  <a:latin typeface="휴먼모음T" pitchFamily="18" charset="-127"/>
                  <a:ea typeface="휴먼모음T" pitchFamily="18" charset="-127"/>
                </a:endParaRPr>
              </a:p>
            </p:txBody>
          </p:sp>
          <p:grpSp>
            <p:nvGrpSpPr>
              <p:cNvPr id="183" name="그룹 182"/>
              <p:cNvGrpSpPr/>
              <p:nvPr/>
            </p:nvGrpSpPr>
            <p:grpSpPr>
              <a:xfrm>
                <a:off x="8177086" y="3671493"/>
                <a:ext cx="1080057" cy="757122"/>
                <a:chOff x="8177086" y="3671493"/>
                <a:chExt cx="1080057" cy="757122"/>
              </a:xfrm>
            </p:grpSpPr>
            <p:grpSp>
              <p:nvGrpSpPr>
                <p:cNvPr id="184" name="그룹 183"/>
                <p:cNvGrpSpPr/>
                <p:nvPr/>
              </p:nvGrpSpPr>
              <p:grpSpPr>
                <a:xfrm>
                  <a:off x="8177086" y="3671493"/>
                  <a:ext cx="1080057" cy="757122"/>
                  <a:chOff x="864246" y="4423730"/>
                  <a:chExt cx="1080057" cy="757122"/>
                </a:xfrm>
              </p:grpSpPr>
              <p:pic>
                <p:nvPicPr>
                  <p:cNvPr id="186" name="Picture 34" descr="버튼1"/>
                  <p:cNvPicPr preferRelativeResize="0">
                    <a:picLocks noChangeArrowheads="1"/>
                  </p:cNvPicPr>
                  <p:nvPr/>
                </p:nvPicPr>
                <p:blipFill>
                  <a:blip r:embed="rId3" cstate="print">
                    <a:lum bright="12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246" y="4423730"/>
                    <a:ext cx="1080057" cy="757122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7" name="Picture 35" descr="그림2 copy-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lum bright="-48000"/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74430" y="4495168"/>
                    <a:ext cx="864434" cy="58083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85" name="Rectangle 65"/>
                <p:cNvSpPr>
                  <a:spLocks noChangeArrowheads="1"/>
                </p:cNvSpPr>
                <p:nvPr/>
              </p:nvSpPr>
              <p:spPr bwMode="auto">
                <a:xfrm>
                  <a:off x="8532000" y="3752503"/>
                  <a:ext cx="418433" cy="584775"/>
                </a:xfrm>
                <a:prstGeom prst="rect">
                  <a:avLst/>
                </a:prstGeom>
                <a:noFill/>
                <a:ln w="31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54000" tIns="0" bIns="0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ko-KR" sz="3800" b="1" dirty="0" smtClean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맑은 고딕"/>
                      <a:ea typeface="맑은 고딕"/>
                    </a:rPr>
                    <a:t>Ⅳ</a:t>
                  </a:r>
                  <a:endParaRPr lang="en-US" altLang="ko-KR" sz="38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바탕" pitchFamily="18" charset="-127"/>
                  </a:endParaRPr>
                </a:p>
              </p:txBody>
            </p:sp>
          </p:grpSp>
        </p:grpSp>
        <p:sp>
          <p:nvSpPr>
            <p:cNvPr id="198" name="직사각형 181"/>
            <p:cNvSpPr>
              <a:spLocks noChangeArrowheads="1"/>
            </p:cNvSpPr>
            <p:nvPr/>
          </p:nvSpPr>
          <p:spPr bwMode="auto">
            <a:xfrm>
              <a:off x="10980000" y="14473833"/>
              <a:ext cx="9360000" cy="11320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3200" b="1" dirty="0" smtClean="0"/>
                <a:t> 본 연구 결과에서 비록 </a:t>
              </a:r>
              <a:r>
                <a:rPr lang="ko-KR" altLang="en-US" sz="3200" b="1" dirty="0" smtClean="0"/>
                <a:t>적은 수로 통계적으로 </a:t>
              </a:r>
              <a:r>
                <a:rPr lang="ko-KR" altLang="en-US" sz="3200" b="1" dirty="0" smtClean="0"/>
                <a:t>의미 있는 차이를 보이지는 않았지만</a:t>
              </a:r>
              <a:r>
                <a:rPr lang="en-US" altLang="ko-KR" sz="3200" b="1" dirty="0" smtClean="0"/>
                <a:t>, </a:t>
              </a:r>
              <a:r>
                <a:rPr lang="ko-KR" altLang="en-US" sz="3200" b="1" dirty="0" smtClean="0"/>
                <a:t>각 </a:t>
              </a:r>
              <a:r>
                <a:rPr lang="ko-KR" altLang="en-US" sz="3200" b="1" dirty="0" err="1" smtClean="0"/>
                <a:t>주시각도에</a:t>
              </a:r>
              <a:r>
                <a:rPr lang="ko-KR" altLang="en-US" sz="3200" b="1" dirty="0" smtClean="0"/>
                <a:t> 따른 </a:t>
              </a:r>
              <a:r>
                <a:rPr lang="ko-KR" altLang="en-US" sz="3200" b="1" dirty="0" err="1" smtClean="0"/>
                <a:t>외안근의</a:t>
              </a:r>
              <a:r>
                <a:rPr lang="ko-KR" altLang="en-US" sz="3200" b="1" dirty="0" smtClean="0"/>
                <a:t> 다른 작용으로 인한 영향을 </a:t>
              </a:r>
              <a:r>
                <a:rPr lang="ko-KR" altLang="en-US" sz="3200" b="1" dirty="0" err="1" smtClean="0"/>
                <a:t>융합폭주력의</a:t>
              </a:r>
              <a:r>
                <a:rPr lang="ko-KR" altLang="en-US" sz="3200" b="1" dirty="0" smtClean="0"/>
                <a:t> </a:t>
              </a:r>
              <a:r>
                <a:rPr lang="ko-KR" altLang="en-US" sz="3200" b="1" dirty="0" smtClean="0"/>
                <a:t>차이의 변화를 </a:t>
              </a:r>
              <a:r>
                <a:rPr lang="ko-KR" altLang="en-US" sz="3200" b="1" dirty="0" smtClean="0"/>
                <a:t>확인할 수 있었다</a:t>
              </a:r>
              <a:r>
                <a:rPr lang="en-US" altLang="ko-KR" sz="3200" b="1" dirty="0" smtClean="0"/>
                <a:t>. </a:t>
              </a:r>
              <a:r>
                <a:rPr lang="ko-KR" altLang="en-US" sz="3200" b="1" dirty="0" err="1" smtClean="0"/>
                <a:t>주시각도가</a:t>
              </a:r>
              <a:r>
                <a:rPr lang="ko-KR" altLang="en-US" sz="3200" b="1" dirty="0" smtClean="0"/>
                <a:t> 상방으로 올라갈수록 </a:t>
              </a:r>
              <a:r>
                <a:rPr lang="en-US" altLang="ko-KR" sz="3200" b="1" dirty="0" smtClean="0"/>
                <a:t>PFC</a:t>
              </a:r>
              <a:r>
                <a:rPr lang="ko-KR" altLang="en-US" sz="3200" b="1" dirty="0" smtClean="0"/>
                <a:t>의 양의 증가는 융합폭주력 검사 시 정확한 정면 주시가 요구되며</a:t>
              </a:r>
              <a:r>
                <a:rPr lang="en-US" altLang="ko-KR" sz="3200" b="1" dirty="0" smtClean="0"/>
                <a:t>, </a:t>
              </a:r>
              <a:r>
                <a:rPr lang="ko-KR" altLang="en-US" sz="3200" b="1" dirty="0" smtClean="0"/>
                <a:t>더 많은 대상자와 함께 다른 </a:t>
              </a:r>
              <a:r>
                <a:rPr lang="ko-KR" altLang="en-US" sz="3200" b="1" dirty="0" err="1" smtClean="0"/>
                <a:t>주시각도</a:t>
              </a:r>
              <a:r>
                <a:rPr lang="en-US" altLang="ko-KR" sz="3200" b="1" dirty="0" smtClean="0"/>
                <a:t>(</a:t>
              </a:r>
              <a:r>
                <a:rPr lang="ko-KR" altLang="en-US" sz="3200" b="1" dirty="0" err="1" smtClean="0"/>
                <a:t>하방</a:t>
              </a:r>
              <a:r>
                <a:rPr lang="en-US" altLang="ko-KR" sz="3200" b="1" dirty="0" smtClean="0"/>
                <a:t>)</a:t>
              </a:r>
              <a:r>
                <a:rPr lang="ko-KR" altLang="en-US" sz="3200" b="1" dirty="0" smtClean="0"/>
                <a:t>에 따른 융합폭주력의 변화에 대한 추가연구가 필요할 것으로 사료된다</a:t>
              </a:r>
              <a:r>
                <a:rPr lang="en-US" altLang="ko-KR" sz="3200" b="1" dirty="0" smtClean="0"/>
                <a:t>.</a:t>
              </a:r>
              <a:endParaRPr lang="ko-KR" altLang="en-US" sz="3200" b="1" dirty="0" smtClean="0"/>
            </a:p>
            <a:p>
              <a:pPr>
                <a:lnSpc>
                  <a:spcPct val="120000"/>
                </a:lnSpc>
              </a:pPr>
              <a:endParaRPr lang="en-US" altLang="ko-KR" sz="3200" b="1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3200" b="1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3200" b="1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3200" b="1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3200" b="1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3200" b="1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3200" b="1" dirty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3200" b="1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3200" b="1" dirty="0" smtClean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836484" y="31181430"/>
            <a:ext cx="503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D솔체" panose="02020603020101020101" pitchFamily="18" charset="-127"/>
                <a:ea typeface="MD솔체" panose="02020603020101020101" pitchFamily="18" charset="-127"/>
              </a:rPr>
              <a:t>한국안광학회 학술대회</a:t>
            </a:r>
            <a:endParaRPr lang="ko-KR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D솔체" panose="02020603020101020101" pitchFamily="18" charset="-127"/>
              <a:ea typeface="MD솔체" panose="02020603020101020101" pitchFamily="18" charset="-127"/>
            </a:endParaRPr>
          </a:p>
        </p:txBody>
      </p:sp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656788" y="360265"/>
            <a:ext cx="12914604" cy="4032448"/>
          </a:xfrm>
          <a:prstGeom prst="roundRect">
            <a:avLst>
              <a:gd name="adj" fmla="val 16667"/>
            </a:avLst>
          </a:prstGeom>
          <a:blipFill>
            <a:blip r:embed="rId5" cstate="print"/>
            <a:tile tx="0" ty="0" sx="100000" sy="100000" flip="none" algn="tl"/>
          </a:blipFill>
          <a:ln w="50800">
            <a:solidFill>
              <a:schemeClr val="accent2"/>
            </a:solidFill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6100"/>
            <a:r>
              <a:rPr lang="ko-KR" altLang="en-US" sz="6000" dirty="0" err="1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주시각도에</a:t>
            </a:r>
            <a:r>
              <a:rPr lang="ko-KR" altLang="en-US" sz="60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따른 </a:t>
            </a:r>
            <a:endParaRPr lang="en-US" altLang="ko-KR" sz="60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r>
              <a:rPr lang="ko-KR" altLang="en-US" sz="6000" dirty="0" err="1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양성융합폭주력의</a:t>
            </a:r>
            <a:r>
              <a:rPr lang="ko-KR" altLang="en-US" sz="60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변화</a:t>
            </a:r>
            <a:endParaRPr lang="en-US" altLang="ko-KR" sz="2000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endParaRPr lang="en-US" altLang="ko-KR" sz="1400" b="1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r>
              <a:rPr lang="ko-KR" altLang="en-US" sz="4000" b="1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양동원 </a:t>
            </a:r>
            <a:r>
              <a:rPr lang="ko-KR" altLang="en-US" sz="4000" b="1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∙</a:t>
            </a:r>
            <a:r>
              <a:rPr lang="en-US" altLang="ko-KR" sz="4000" b="1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4000" b="1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이기석 ∙</a:t>
            </a:r>
            <a:r>
              <a:rPr lang="en-US" altLang="ko-KR" sz="4000" b="1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4000" b="1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정미아 ∙</a:t>
            </a:r>
            <a:r>
              <a:rPr lang="en-US" altLang="ko-KR" sz="4000" b="1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4000" b="1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이혜정</a:t>
            </a:r>
            <a:endParaRPr lang="en-US" altLang="ko-KR" sz="4000" b="1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endParaRPr lang="en-US" altLang="ko-KR" sz="2000" b="1" dirty="0">
              <a:solidFill>
                <a:schemeClr val="bg2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defTabSz="3086100"/>
            <a:r>
              <a:rPr lang="ko-KR" altLang="en-US" sz="3600" b="1" dirty="0" smtClean="0">
                <a:solidFill>
                  <a:schemeClr val="accent1">
                    <a:lumMod val="1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여주대학교  안경광학과</a:t>
            </a:r>
            <a:endParaRPr lang="ko-KR" altLang="en-US" dirty="0"/>
          </a:p>
        </p:txBody>
      </p:sp>
      <p:pic>
        <p:nvPicPr>
          <p:cNvPr id="1026" name="Picture 2" descr="D:\학과자료-20014년부터 2016년까지\2016년 학과서류\2016년 한국안광학회지 자료\한국안광학회 원마크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212" y="1289195"/>
            <a:ext cx="3600450" cy="26479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6552" y="1437219"/>
            <a:ext cx="2494614" cy="3143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직사각형 181"/>
          <p:cNvSpPr>
            <a:spLocks noChangeArrowheads="1"/>
          </p:cNvSpPr>
          <p:nvPr/>
        </p:nvSpPr>
        <p:spPr bwMode="auto">
          <a:xfrm>
            <a:off x="11087102" y="5629201"/>
            <a:ext cx="9145686" cy="15752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3200" b="1" dirty="0" err="1" smtClean="0"/>
              <a:t>사위도를</a:t>
            </a:r>
            <a:r>
              <a:rPr lang="ko-KR" altLang="en-US" sz="3200" b="1" dirty="0" smtClean="0"/>
              <a:t>   보정한 각 각도에 따른 평균 </a:t>
            </a:r>
            <a:r>
              <a:rPr lang="en-US" altLang="ko-KR" sz="3200" b="1" dirty="0" smtClean="0"/>
              <a:t>PFC</a:t>
            </a:r>
            <a:r>
              <a:rPr lang="ko-KR" altLang="en-US" sz="3200" b="1" dirty="0" smtClean="0"/>
              <a:t>는   정방에서 </a:t>
            </a:r>
            <a:r>
              <a:rPr lang="en-US" altLang="ko-KR" sz="3200" b="1" dirty="0" smtClean="0"/>
              <a:t>19.33±2.81</a:t>
            </a:r>
            <a:r>
              <a:rPr lang="ko-KR" altLang="en-US" sz="3200" b="1" dirty="0" smtClean="0"/>
              <a:t>△</a:t>
            </a:r>
            <a:r>
              <a:rPr lang="en-US" altLang="ko-KR" sz="3200" b="1" dirty="0" smtClean="0"/>
              <a:t>, </a:t>
            </a:r>
            <a:r>
              <a:rPr lang="ko-KR" altLang="en-US" sz="3200" b="1" dirty="0" smtClean="0"/>
              <a:t>상방 </a:t>
            </a:r>
            <a:r>
              <a:rPr lang="en-US" altLang="ko-KR" sz="3200" b="1" dirty="0" smtClean="0"/>
              <a:t>10°</a:t>
            </a:r>
            <a:r>
              <a:rPr lang="ko-KR" altLang="en-US" sz="3200" b="1" dirty="0" smtClean="0"/>
              <a:t>에서 </a:t>
            </a:r>
            <a:r>
              <a:rPr lang="en-US" altLang="ko-KR" sz="3200" b="1" dirty="0" smtClean="0"/>
              <a:t>20.33±3.65</a:t>
            </a:r>
            <a:r>
              <a:rPr lang="ko-KR" altLang="en-US" sz="3200" b="1" dirty="0" smtClean="0"/>
              <a:t>△</a:t>
            </a:r>
            <a:r>
              <a:rPr lang="en-US" altLang="ko-KR" sz="3200" b="1" dirty="0" smtClean="0"/>
              <a:t>, </a:t>
            </a:r>
            <a:r>
              <a:rPr lang="ko-KR" altLang="en-US" sz="3200" b="1" dirty="0" smtClean="0"/>
              <a:t>상방에서 </a:t>
            </a:r>
            <a:r>
              <a:rPr lang="en-US" altLang="ko-KR" sz="3200" b="1" dirty="0" smtClean="0"/>
              <a:t>20° 21.33±3.93</a:t>
            </a:r>
            <a:r>
              <a:rPr lang="ko-KR" altLang="en-US" sz="3200" b="1" dirty="0" smtClean="0"/>
              <a:t>△</a:t>
            </a:r>
            <a:r>
              <a:rPr lang="en-US" altLang="ko-KR" sz="3200" b="1" dirty="0" smtClean="0"/>
              <a:t>, </a:t>
            </a:r>
            <a:r>
              <a:rPr lang="ko-KR" altLang="en-US" sz="3200" b="1" dirty="0" smtClean="0"/>
              <a:t>그리고 상방 </a:t>
            </a:r>
            <a:r>
              <a:rPr lang="en-US" altLang="ko-KR" sz="3200" b="1" dirty="0" smtClean="0"/>
              <a:t>30°</a:t>
            </a:r>
            <a:r>
              <a:rPr lang="ko-KR" altLang="en-US" sz="3200" b="1" dirty="0" smtClean="0"/>
              <a:t>에서는 </a:t>
            </a:r>
            <a:r>
              <a:rPr lang="en-US" altLang="ko-KR" sz="3200" b="1" dirty="0" smtClean="0"/>
              <a:t>22.17±4.92</a:t>
            </a:r>
            <a:r>
              <a:rPr lang="ko-KR" altLang="en-US" sz="3200" b="1" dirty="0" smtClean="0"/>
              <a:t>△</a:t>
            </a:r>
            <a:r>
              <a:rPr lang="ko-KR" altLang="en-US" sz="3200" b="1" dirty="0" err="1" smtClean="0"/>
              <a:t>로</a:t>
            </a:r>
            <a:r>
              <a:rPr lang="ko-KR" altLang="en-US" sz="3200" b="1" dirty="0" smtClean="0"/>
              <a:t> 나타났다</a:t>
            </a:r>
            <a:r>
              <a:rPr lang="en-US" altLang="ko-KR" sz="3200" dirty="0" smtClean="0"/>
              <a:t>.</a:t>
            </a:r>
            <a:endParaRPr lang="en-US" altLang="ko-KR" sz="32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sz="32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sz="32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sz="3200" dirty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sz="32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sz="3200" dirty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sz="32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sz="3200" dirty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sz="32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sz="3200" dirty="0"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32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3200" b="1" dirty="0" smtClean="0"/>
              <a:t>전체적으로 각도가 상승할수록 </a:t>
            </a:r>
            <a:r>
              <a:rPr lang="en-US" altLang="ko-KR" sz="3200" b="1" dirty="0" smtClean="0"/>
              <a:t>PFC</a:t>
            </a:r>
            <a:r>
              <a:rPr lang="ko-KR" altLang="en-US" sz="3200" b="1" dirty="0" smtClean="0"/>
              <a:t>의 양이 증가하는 양상을 보였으며</a:t>
            </a:r>
            <a:r>
              <a:rPr lang="en-US" altLang="ko-KR" sz="3200" b="1" dirty="0" smtClean="0"/>
              <a:t>, </a:t>
            </a:r>
            <a:r>
              <a:rPr lang="ko-KR" altLang="en-US" sz="3200" b="1" dirty="0" smtClean="0"/>
              <a:t>정방을 기준으로 </a:t>
            </a:r>
            <a:r>
              <a:rPr lang="en-US" altLang="ko-KR" sz="3200" b="1" dirty="0" smtClean="0"/>
              <a:t>p</a:t>
            </a:r>
            <a:r>
              <a:rPr lang="ko-KR" altLang="en-US" sz="3200" b="1" dirty="0" smtClean="0"/>
              <a:t>값은 각각 </a:t>
            </a:r>
            <a:r>
              <a:rPr lang="en-US" altLang="ko-KR" sz="3200" b="1" dirty="0" smtClean="0"/>
              <a:t>0.157, 0.068 </a:t>
            </a:r>
            <a:r>
              <a:rPr lang="ko-KR" altLang="en-US" sz="3200" b="1" dirty="0" smtClean="0"/>
              <a:t>그리고 </a:t>
            </a:r>
            <a:r>
              <a:rPr lang="en-US" altLang="ko-KR" sz="3200" b="1" dirty="0" smtClean="0"/>
              <a:t>0.058</a:t>
            </a:r>
            <a:r>
              <a:rPr lang="ko-KR" altLang="en-US" sz="3200" b="1" dirty="0" smtClean="0"/>
              <a:t>로 통계적인 차이는 보이지 않았지만 </a:t>
            </a:r>
            <a:r>
              <a:rPr lang="en-US" altLang="ko-KR" sz="3200" b="1" dirty="0" smtClean="0"/>
              <a:t>30°</a:t>
            </a:r>
            <a:r>
              <a:rPr lang="ko-KR" altLang="en-US" sz="3200" b="1" dirty="0" smtClean="0"/>
              <a:t>에서 통계적 의미에 가까운 결과치를 보였다</a:t>
            </a:r>
            <a:r>
              <a:rPr lang="en-US" altLang="ko-KR" sz="3200" b="1" dirty="0" smtClean="0"/>
              <a:t>.</a:t>
            </a:r>
            <a:r>
              <a:rPr lang="en-US" altLang="ko-KR" sz="3200" dirty="0" smtClean="0"/>
              <a:t> </a:t>
            </a:r>
            <a:endParaRPr lang="ko-KR" altLang="en-US" sz="3200" dirty="0" smtClean="0"/>
          </a:p>
          <a:p>
            <a:pPr>
              <a:lnSpc>
                <a:spcPct val="120000"/>
              </a:lnSpc>
            </a:pPr>
            <a:endParaRPr lang="en-US" altLang="ko-KR" sz="3200" dirty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sz="32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sz="3200" dirty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sz="32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sz="3200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1301416" y="9058225"/>
            <a:ext cx="8929750" cy="4968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342958" y="22059941"/>
            <a:ext cx="899831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954224" y="16642139"/>
            <a:ext cx="3560714" cy="3846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229318" y="16714943"/>
            <a:ext cx="3560400" cy="3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90349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</TotalTime>
  <Words>338</Words>
  <Application>Microsoft Office PowerPoint</Application>
  <PresentationFormat>사용자 지정</PresentationFormat>
  <Paragraphs>87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기본 디자인</vt:lpstr>
      <vt:lpstr>슬라이드 1</vt:lpstr>
    </vt:vector>
  </TitlesOfParts>
  <Company>WinXP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Dr. LEE</cp:lastModifiedBy>
  <cp:revision>197</cp:revision>
  <dcterms:created xsi:type="dcterms:W3CDTF">2007-11-27T23:16:29Z</dcterms:created>
  <dcterms:modified xsi:type="dcterms:W3CDTF">2017-11-26T09:48:39Z</dcterms:modified>
</cp:coreProperties>
</file>